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62" r:id="rId6"/>
    <p:sldId id="263" r:id="rId7"/>
    <p:sldId id="272" r:id="rId8"/>
    <p:sldId id="273" r:id="rId9"/>
    <p:sldId id="264" r:id="rId10"/>
    <p:sldId id="274" r:id="rId11"/>
    <p:sldId id="265" r:id="rId12"/>
    <p:sldId id="275" r:id="rId13"/>
    <p:sldId id="276" r:id="rId14"/>
    <p:sldId id="277" r:id="rId15"/>
    <p:sldId id="278" r:id="rId16"/>
    <p:sldId id="260" r:id="rId17"/>
    <p:sldId id="267" r:id="rId18"/>
    <p:sldId id="268" r:id="rId19"/>
    <p:sldId id="261" r:id="rId20"/>
    <p:sldId id="269" r:id="rId21"/>
    <p:sldId id="279"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 365" initials="O3" lastIdx="2" clrIdx="0">
    <p:extLst>
      <p:ext uri="{19B8F6BF-5375-455C-9EA6-DF929625EA0E}">
        <p15:presenceInfo xmlns:p15="http://schemas.microsoft.com/office/powerpoint/2012/main" userId="S::cb31@akun365.bz::ff972fb9-4618-4d63-92e4-797172fc3e3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4"/>
    <p:restoredTop sz="78510"/>
  </p:normalViewPr>
  <p:slideViewPr>
    <p:cSldViewPr snapToGrid="0" snapToObjects="1">
      <p:cViewPr varScale="1">
        <p:scale>
          <a:sx n="85" d="100"/>
          <a:sy n="85" d="100"/>
        </p:scale>
        <p:origin x="19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62AE34-5BBD-0449-A593-DEBD35FFB0F3}" type="datetimeFigureOut">
              <a:rPr lang="en-US" smtClean="0"/>
              <a:t>9/24/21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FEDBE-B0DD-1645-BB81-F0243DA2A4E2}" type="slidenum">
              <a:rPr lang="en-US" smtClean="0"/>
              <a:t>‹#›</a:t>
            </a:fld>
            <a:endParaRPr lang="en-US"/>
          </a:p>
        </p:txBody>
      </p:sp>
    </p:spTree>
    <p:extLst>
      <p:ext uri="{BB962C8B-B14F-4D97-AF65-F5344CB8AC3E}">
        <p14:creationId xmlns:p14="http://schemas.microsoft.com/office/powerpoint/2010/main" val="2168697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Because the CPU understands only machine language instructions, programs that are writ-</a:t>
            </a:r>
            <a:br>
              <a:rPr lang="en-ID" dirty="0"/>
            </a:br>
            <a:r>
              <a:rPr lang="en-ID" dirty="0"/>
              <a:t>ten in a high-level language must be translated into machine language. Depending on the</a:t>
            </a:r>
            <a:br>
              <a:rPr lang="en-ID" dirty="0"/>
            </a:br>
            <a:r>
              <a:rPr lang="en-ID" dirty="0"/>
              <a:t>language that a program has been written in, the programmer will use either a compiler or</a:t>
            </a:r>
            <a:br>
              <a:rPr lang="en-ID" dirty="0"/>
            </a:br>
            <a:r>
              <a:rPr lang="en-ID" dirty="0"/>
              <a:t>an interpreter to make the translation.</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F8FEDBE-B0DD-1645-BB81-F0243DA2A4E2}" type="slidenum">
              <a:rPr lang="en-US" smtClean="0"/>
              <a:t>6</a:t>
            </a:fld>
            <a:endParaRPr lang="en-US"/>
          </a:p>
        </p:txBody>
      </p:sp>
    </p:spTree>
    <p:extLst>
      <p:ext uri="{BB962C8B-B14F-4D97-AF65-F5344CB8AC3E}">
        <p14:creationId xmlns:p14="http://schemas.microsoft.com/office/powerpoint/2010/main" val="219131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FEDBE-B0DD-1645-BB81-F0243DA2A4E2}" type="slidenum">
              <a:rPr lang="en-US" smtClean="0"/>
              <a:t>19</a:t>
            </a:fld>
            <a:endParaRPr lang="en-US"/>
          </a:p>
        </p:txBody>
      </p:sp>
    </p:spTree>
    <p:extLst>
      <p:ext uri="{BB962C8B-B14F-4D97-AF65-F5344CB8AC3E}">
        <p14:creationId xmlns:p14="http://schemas.microsoft.com/office/powerpoint/2010/main" val="352681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FEDBE-B0DD-1645-BB81-F0243DA2A4E2}" type="slidenum">
              <a:rPr lang="en-US" smtClean="0"/>
              <a:t>22</a:t>
            </a:fld>
            <a:endParaRPr lang="en-US"/>
          </a:p>
        </p:txBody>
      </p:sp>
    </p:spTree>
    <p:extLst>
      <p:ext uri="{BB962C8B-B14F-4D97-AF65-F5344CB8AC3E}">
        <p14:creationId xmlns:p14="http://schemas.microsoft.com/office/powerpoint/2010/main" val="3650008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5A308-5B85-7E4F-B068-8FDD474A1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FB6A76-F653-9F48-B4D3-A6631178FA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CA06FA-9ED3-5149-9A25-2D497FD05A00}"/>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5" name="Footer Placeholder 4">
            <a:extLst>
              <a:ext uri="{FF2B5EF4-FFF2-40B4-BE49-F238E27FC236}">
                <a16:creationId xmlns:a16="http://schemas.microsoft.com/office/drawing/2014/main" id="{4529E9DF-35E1-FE46-A1F5-DD8F1E183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659E2-B4BF-5D40-9BC4-2DFFFD332B87}"/>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3524198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3A7FC-78C8-0E41-9586-6A428FDDF3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756581-0A4B-1547-A143-BB5C84548E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A0710-1371-CE49-BE61-E469659CAFAD}"/>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5" name="Footer Placeholder 4">
            <a:extLst>
              <a:ext uri="{FF2B5EF4-FFF2-40B4-BE49-F238E27FC236}">
                <a16:creationId xmlns:a16="http://schemas.microsoft.com/office/drawing/2014/main" id="{CEB7D8E8-0BCE-BF45-9533-C2BC529B4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158F9-A5F7-B94A-8D1F-86B2BBD8C928}"/>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234403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CD3491-5AC0-2F49-8490-2EDAAAF53E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457D37-294A-D448-945B-1590FFD642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00CD3F-D5D5-3645-B359-549B414EABBC}"/>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5" name="Footer Placeholder 4">
            <a:extLst>
              <a:ext uri="{FF2B5EF4-FFF2-40B4-BE49-F238E27FC236}">
                <a16:creationId xmlns:a16="http://schemas.microsoft.com/office/drawing/2014/main" id="{12E3A989-7889-D84D-BD8B-95C7EF4D5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BE709-FB26-4547-8A27-D51D9CA6A21B}"/>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407016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06ECB-B701-A842-8B5A-8A419B41E7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D7E17C-E0E7-5646-BFBB-16D92D3E35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27780-4B57-2046-AB47-19B374B9D63B}"/>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5" name="Footer Placeholder 4">
            <a:extLst>
              <a:ext uri="{FF2B5EF4-FFF2-40B4-BE49-F238E27FC236}">
                <a16:creationId xmlns:a16="http://schemas.microsoft.com/office/drawing/2014/main" id="{297675D6-C785-624B-9490-3979A1BBA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A8215-9AF6-AA4E-957D-A866C9324D3E}"/>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134746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F8BDC-D57C-9741-8971-2E94248799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327C47-C283-334B-A52D-9655DA9B0A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B95574-0A03-C04D-BB77-E116CFC307D8}"/>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5" name="Footer Placeholder 4">
            <a:extLst>
              <a:ext uri="{FF2B5EF4-FFF2-40B4-BE49-F238E27FC236}">
                <a16:creationId xmlns:a16="http://schemas.microsoft.com/office/drawing/2014/main" id="{4029E6B1-D249-5249-865B-9B5233BB1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55113-C588-A841-8889-B4A3D36DB577}"/>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155186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C4BA-94E5-874E-8DED-931EC0C054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62F4AE-B685-244E-BFFC-B5DDCD5D30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3E6508-54C5-754A-AFD2-A70507E190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77711C-8CB0-3147-996E-03B93D5C3063}"/>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6" name="Footer Placeholder 5">
            <a:extLst>
              <a:ext uri="{FF2B5EF4-FFF2-40B4-BE49-F238E27FC236}">
                <a16:creationId xmlns:a16="http://schemas.microsoft.com/office/drawing/2014/main" id="{16515236-C678-FD42-88FE-4B4F75A00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6C308-2E82-C04B-BDCF-78CCD53C956C}"/>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175715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E7EE-78A8-5845-BC43-7B6F88D3EE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06B796-04DD-E24B-AF24-8A21AAA2E4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306ED8-8CFD-184C-8241-F972C26278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7F69B4-605E-F148-B729-24EF7601C3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26CED2-B551-A54B-9EF0-6CADD7ACC5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8793B2-DAA5-574D-8012-B25B01FD896C}"/>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8" name="Footer Placeholder 7">
            <a:extLst>
              <a:ext uri="{FF2B5EF4-FFF2-40B4-BE49-F238E27FC236}">
                <a16:creationId xmlns:a16="http://schemas.microsoft.com/office/drawing/2014/main" id="{BC902EF6-13A4-654D-9A23-72C8F33359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90BFF8-03B7-0245-873E-842A81261875}"/>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2324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A374-0C0A-D846-8CC7-B76E85CBC1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9CF1F8-C7B3-8046-982F-0CA374E607EF}"/>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4" name="Footer Placeholder 3">
            <a:extLst>
              <a:ext uri="{FF2B5EF4-FFF2-40B4-BE49-F238E27FC236}">
                <a16:creationId xmlns:a16="http://schemas.microsoft.com/office/drawing/2014/main" id="{5CEB3151-E4E5-E047-B44E-430FADD174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955148-B9F0-0441-8DAD-5A2E012F6740}"/>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3732717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6504CF-7763-5048-BB7D-F2A14AE3ADF7}"/>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3" name="Footer Placeholder 2">
            <a:extLst>
              <a:ext uri="{FF2B5EF4-FFF2-40B4-BE49-F238E27FC236}">
                <a16:creationId xmlns:a16="http://schemas.microsoft.com/office/drawing/2014/main" id="{B3282359-9BE4-6641-8CDC-4FF1BC84A8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954234-B6A2-5C47-BA25-C5735555FDE5}"/>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440264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8EB4F-CAA1-8448-A4FC-154189C2D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BF52C9-660A-AC4F-ACAD-1D94E33E04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0D2D1D-1B8C-3243-AE20-725C03D67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57617-A480-5846-B7AC-2FBFED64AC1C}"/>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6" name="Footer Placeholder 5">
            <a:extLst>
              <a:ext uri="{FF2B5EF4-FFF2-40B4-BE49-F238E27FC236}">
                <a16:creationId xmlns:a16="http://schemas.microsoft.com/office/drawing/2014/main" id="{1389603D-CEFE-6044-BDDF-589D635BAA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E9329-4993-4742-A34C-D7864F5FF0EA}"/>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2540772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904C-E212-A844-870A-427359CB0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487B6E-261C-4D48-BBF9-0C38B67341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9C01E0-FD9E-4049-BFBF-F00C4492DA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233E6F-855B-D442-A8FA-303DE3623471}"/>
              </a:ext>
            </a:extLst>
          </p:cNvPr>
          <p:cNvSpPr>
            <a:spLocks noGrp="1"/>
          </p:cNvSpPr>
          <p:nvPr>
            <p:ph type="dt" sz="half" idx="10"/>
          </p:nvPr>
        </p:nvSpPr>
        <p:spPr/>
        <p:txBody>
          <a:bodyPr/>
          <a:lstStyle/>
          <a:p>
            <a:fld id="{0749AF20-746E-6F42-B04E-157C0A58DF1D}" type="datetimeFigureOut">
              <a:rPr lang="en-US" smtClean="0"/>
              <a:t>9/24/21</a:t>
            </a:fld>
            <a:endParaRPr lang="en-US"/>
          </a:p>
        </p:txBody>
      </p:sp>
      <p:sp>
        <p:nvSpPr>
          <p:cNvPr id="6" name="Footer Placeholder 5">
            <a:extLst>
              <a:ext uri="{FF2B5EF4-FFF2-40B4-BE49-F238E27FC236}">
                <a16:creationId xmlns:a16="http://schemas.microsoft.com/office/drawing/2014/main" id="{142B10E1-1BF5-CD4C-BDE0-D9B216E46C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79C5D-658E-1544-AD89-E35F60B4D77B}"/>
              </a:ext>
            </a:extLst>
          </p:cNvPr>
          <p:cNvSpPr>
            <a:spLocks noGrp="1"/>
          </p:cNvSpPr>
          <p:nvPr>
            <p:ph type="sldNum" sz="quarter" idx="12"/>
          </p:nvPr>
        </p:nvSpPr>
        <p:spPr/>
        <p:txBody>
          <a:bodyPr/>
          <a:lstStyle/>
          <a:p>
            <a:fld id="{D591F91B-51AF-0044-A9B0-414934DBA3FC}" type="slidenum">
              <a:rPr lang="en-US" smtClean="0"/>
              <a:t>‹#›</a:t>
            </a:fld>
            <a:endParaRPr lang="en-US"/>
          </a:p>
        </p:txBody>
      </p:sp>
    </p:spTree>
    <p:extLst>
      <p:ext uri="{BB962C8B-B14F-4D97-AF65-F5344CB8AC3E}">
        <p14:creationId xmlns:p14="http://schemas.microsoft.com/office/powerpoint/2010/main" val="3637618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596129-2A65-8945-B7DC-74B0DCFB1A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16136D-CA9D-D64B-8DBE-D87E34AA9C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593C5-B222-DF48-A5F7-70D60FE474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9AF20-746E-6F42-B04E-157C0A58DF1D}" type="datetimeFigureOut">
              <a:rPr lang="en-US" smtClean="0"/>
              <a:t>9/24/21</a:t>
            </a:fld>
            <a:endParaRPr lang="en-US"/>
          </a:p>
        </p:txBody>
      </p:sp>
      <p:sp>
        <p:nvSpPr>
          <p:cNvPr id="5" name="Footer Placeholder 4">
            <a:extLst>
              <a:ext uri="{FF2B5EF4-FFF2-40B4-BE49-F238E27FC236}">
                <a16:creationId xmlns:a16="http://schemas.microsoft.com/office/drawing/2014/main" id="{7FFF066A-514C-1A41-B5BE-319AD9C4A9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986298-37B9-F94A-9276-F12C7FA3D7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1F91B-51AF-0044-A9B0-414934DBA3FC}" type="slidenum">
              <a:rPr lang="en-US" smtClean="0"/>
              <a:t>‹#›</a:t>
            </a:fld>
            <a:endParaRPr lang="en-US"/>
          </a:p>
        </p:txBody>
      </p:sp>
    </p:spTree>
    <p:extLst>
      <p:ext uri="{BB962C8B-B14F-4D97-AF65-F5344CB8AC3E}">
        <p14:creationId xmlns:p14="http://schemas.microsoft.com/office/powerpoint/2010/main" val="3519147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eg"/><Relationship Id="rId3" Type="http://schemas.openxmlformats.org/officeDocument/2006/relationships/image" Target="../media/image24.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9.png"/><Relationship Id="rId5" Type="http://schemas.openxmlformats.org/officeDocument/2006/relationships/image" Target="../media/image19.png"/><Relationship Id="rId1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25.png"/><Relationship Id="rId9" Type="http://schemas.openxmlformats.org/officeDocument/2006/relationships/image" Target="../media/image37.png"/><Relationship Id="rId1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freecodecamp.org/news/compiled-versus-interpreted-languages/" TargetMode="External"/><Relationship Id="rId7" Type="http://schemas.openxmlformats.org/officeDocument/2006/relationships/hyperlink" Target="https://developer.mozilla.org/en-US/docs/Learn/JavaScript/First_steps/What_is_JavaScrip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khanacademy.org/computing/computer-programming/programming/intro-to-programming/v/programming-intro" TargetMode="External"/><Relationship Id="rId5" Type="http://schemas.openxmlformats.org/officeDocument/2006/relationships/hyperlink" Target="https://developer.mozilla.org/en-US/docs/Learn/CSS" TargetMode="External"/><Relationship Id="rId4" Type="http://schemas.openxmlformats.org/officeDocument/2006/relationships/hyperlink" Target="https://www.geeksforgeeks.org/web-developmen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B9419-806D-8A4B-8674-8ADCDD5A2C43}"/>
              </a:ext>
            </a:extLst>
          </p:cNvPr>
          <p:cNvSpPr>
            <a:spLocks noGrp="1"/>
          </p:cNvSpPr>
          <p:nvPr>
            <p:ph type="ctrTitle"/>
          </p:nvPr>
        </p:nvSpPr>
        <p:spPr>
          <a:xfrm>
            <a:off x="1524000" y="2642280"/>
            <a:ext cx="9144000" cy="418420"/>
          </a:xfrm>
        </p:spPr>
        <p:txBody>
          <a:bodyPr/>
          <a:lstStyle/>
          <a:p>
            <a:r>
              <a:rPr lang="en-US" sz="18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Practical</a:t>
            </a:r>
            <a:endParaRPr lang="en-US"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Subtitle 2">
            <a:extLst>
              <a:ext uri="{FF2B5EF4-FFF2-40B4-BE49-F238E27FC236}">
                <a16:creationId xmlns:a16="http://schemas.microsoft.com/office/drawing/2014/main" id="{AD3FC7AE-5126-9E43-97E9-654C4C44504E}"/>
              </a:ext>
            </a:extLst>
          </p:cNvPr>
          <p:cNvSpPr txBox="1">
            <a:spLocks/>
          </p:cNvSpPr>
          <p:nvPr/>
        </p:nvSpPr>
        <p:spPr>
          <a:xfrm>
            <a:off x="1524000" y="3060700"/>
            <a:ext cx="9144000" cy="73660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400" b="1" dirty="0">
                <a:solidFill>
                  <a:schemeClr val="bg2">
                    <a:lumMod val="25000"/>
                  </a:schemeClr>
                </a:solidFill>
              </a:rPr>
              <a:t>WEB DEVELOPMENT</a:t>
            </a:r>
          </a:p>
        </p:txBody>
      </p:sp>
      <p:sp>
        <p:nvSpPr>
          <p:cNvPr id="11" name="Title 1">
            <a:extLst>
              <a:ext uri="{FF2B5EF4-FFF2-40B4-BE49-F238E27FC236}">
                <a16:creationId xmlns:a16="http://schemas.microsoft.com/office/drawing/2014/main" id="{02D41442-497D-D449-8984-7A840BD3369C}"/>
              </a:ext>
            </a:extLst>
          </p:cNvPr>
          <p:cNvSpPr txBox="1">
            <a:spLocks/>
          </p:cNvSpPr>
          <p:nvPr/>
        </p:nvSpPr>
        <p:spPr>
          <a:xfrm rot="10800000" flipV="1">
            <a:off x="4472107" y="5446895"/>
            <a:ext cx="3247785" cy="8587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200" dirty="0" err="1">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Aldion</a:t>
            </a:r>
            <a:r>
              <a:rPr lang="en-US" sz="12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 </a:t>
            </a:r>
            <a:r>
              <a:rPr lang="en-US" sz="1200" dirty="0" err="1">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Amirrul</a:t>
            </a:r>
            <a:endParaRPr lang="en-US" sz="44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11266" name="Picture 2" descr="Shape&#10;&#10;Description automatically generated with low confidence">
            <a:extLst>
              <a:ext uri="{FF2B5EF4-FFF2-40B4-BE49-F238E27FC236}">
                <a16:creationId xmlns:a16="http://schemas.microsoft.com/office/drawing/2014/main" id="{BF44A25C-56FB-C84E-ACEE-1EF209673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89" y="5286612"/>
            <a:ext cx="388481" cy="38848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E365F70-A262-F343-A557-36F78B089463}"/>
              </a:ext>
            </a:extLst>
          </p:cNvPr>
          <p:cNvSpPr txBox="1"/>
          <p:nvPr/>
        </p:nvSpPr>
        <p:spPr>
          <a:xfrm>
            <a:off x="577431" y="5305761"/>
            <a:ext cx="2308486" cy="369332"/>
          </a:xfrm>
          <a:prstGeom prst="rect">
            <a:avLst/>
          </a:prstGeom>
          <a:noFill/>
        </p:spPr>
        <p:txBody>
          <a:bodyPr wrap="square" rtlCol="0">
            <a:spAutoFit/>
          </a:bodyPr>
          <a:lstStyle/>
          <a:p>
            <a:r>
              <a:rPr lang="en-ID" dirty="0" err="1"/>
              <a:t>Github.com</a:t>
            </a:r>
            <a:r>
              <a:rPr lang="en-ID" dirty="0"/>
              <a:t>/aldamr01</a:t>
            </a:r>
            <a:endParaRPr lang="en-ID" dirty="0">
              <a:effectLst/>
            </a:endParaRPr>
          </a:p>
        </p:txBody>
      </p:sp>
      <p:pic>
        <p:nvPicPr>
          <p:cNvPr id="11268" name="Picture 4" descr="Icon&#10;&#10;Description automatically generated">
            <a:extLst>
              <a:ext uri="{FF2B5EF4-FFF2-40B4-BE49-F238E27FC236}">
                <a16:creationId xmlns:a16="http://schemas.microsoft.com/office/drawing/2014/main" id="{F571BB6C-04FE-3B47-AA46-84309A446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81" y="5720927"/>
            <a:ext cx="517975" cy="5179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442F676-A7D8-FB44-B0DD-9C4717318FDA}"/>
              </a:ext>
            </a:extLst>
          </p:cNvPr>
          <p:cNvSpPr txBox="1"/>
          <p:nvPr/>
        </p:nvSpPr>
        <p:spPr>
          <a:xfrm>
            <a:off x="577431" y="5785917"/>
            <a:ext cx="3247785" cy="369332"/>
          </a:xfrm>
          <a:prstGeom prst="rect">
            <a:avLst/>
          </a:prstGeom>
          <a:noFill/>
        </p:spPr>
        <p:txBody>
          <a:bodyPr wrap="square" rtlCol="0">
            <a:spAutoFit/>
          </a:bodyPr>
          <a:lstStyle/>
          <a:p>
            <a:r>
              <a:rPr lang="en-ID" dirty="0" err="1"/>
              <a:t>Linkedin.com</a:t>
            </a:r>
            <a:r>
              <a:rPr lang="en-ID" dirty="0"/>
              <a:t>/</a:t>
            </a:r>
            <a:r>
              <a:rPr lang="en-ID" dirty="0" err="1"/>
              <a:t>aldionamirrul</a:t>
            </a:r>
            <a:endParaRPr lang="en-ID" dirty="0">
              <a:effectLst/>
            </a:endParaRPr>
          </a:p>
        </p:txBody>
      </p:sp>
      <p:pic>
        <p:nvPicPr>
          <p:cNvPr id="11270" name="Picture 6">
            <a:extLst>
              <a:ext uri="{FF2B5EF4-FFF2-40B4-BE49-F238E27FC236}">
                <a16:creationId xmlns:a16="http://schemas.microsoft.com/office/drawing/2014/main" id="{4644074E-C39D-5740-9176-0BBB79FC9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075" y="6241738"/>
            <a:ext cx="389356" cy="3893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FCC24FE-3583-4D4A-B3FD-055343C4C187}"/>
              </a:ext>
            </a:extLst>
          </p:cNvPr>
          <p:cNvSpPr txBox="1"/>
          <p:nvPr/>
        </p:nvSpPr>
        <p:spPr>
          <a:xfrm>
            <a:off x="577431" y="6266073"/>
            <a:ext cx="2413417" cy="369332"/>
          </a:xfrm>
          <a:prstGeom prst="rect">
            <a:avLst/>
          </a:prstGeom>
          <a:noFill/>
        </p:spPr>
        <p:txBody>
          <a:bodyPr wrap="square" rtlCol="0">
            <a:spAutoFit/>
          </a:bodyPr>
          <a:lstStyle/>
          <a:p>
            <a:r>
              <a:rPr lang="en-ID" dirty="0"/>
              <a:t>@</a:t>
            </a:r>
            <a:r>
              <a:rPr lang="en-ID" dirty="0" err="1"/>
              <a:t>Squidward_Tenpoles</a:t>
            </a:r>
            <a:endParaRPr lang="en-ID" dirty="0">
              <a:effectLst/>
            </a:endParaRPr>
          </a:p>
        </p:txBody>
      </p:sp>
    </p:spTree>
    <p:extLst>
      <p:ext uri="{BB962C8B-B14F-4D97-AF65-F5344CB8AC3E}">
        <p14:creationId xmlns:p14="http://schemas.microsoft.com/office/powerpoint/2010/main" val="267587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CBA9-B8BF-E94A-9F73-345589916128}"/>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FUN FACT</a:t>
            </a:r>
          </a:p>
        </p:txBody>
      </p:sp>
      <p:pic>
        <p:nvPicPr>
          <p:cNvPr id="4098" name="Picture 2" descr="Let&amp;#39;s get wordy!® on Twitter: &amp;quot;#Spiders are the only #web #developers that  enjoy finding #bugs #LetsGetWordy… &amp;quot;">
            <a:extLst>
              <a:ext uri="{FF2B5EF4-FFF2-40B4-BE49-F238E27FC236}">
                <a16:creationId xmlns:a16="http://schemas.microsoft.com/office/drawing/2014/main" id="{91DBC74B-E8C8-FC4D-AA54-59126934FE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1260" y="2012117"/>
            <a:ext cx="6509479" cy="431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577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445A4-A629-0E4C-9F48-7214ADC642B6}"/>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Basic web development language</a:t>
            </a:r>
          </a:p>
        </p:txBody>
      </p:sp>
      <p:pic>
        <p:nvPicPr>
          <p:cNvPr id="4" name="Picture 6">
            <a:extLst>
              <a:ext uri="{FF2B5EF4-FFF2-40B4-BE49-F238E27FC236}">
                <a16:creationId xmlns:a16="http://schemas.microsoft.com/office/drawing/2014/main" id="{C44DA05A-193E-6D49-9444-F775BF062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3429000"/>
            <a:ext cx="2013678" cy="20136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B34DBD32-1FC0-3E44-A0B7-8B2E4E9AA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83" y="2103437"/>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4BE4B06-1768-4A4F-A3DC-A135EC42C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819" y="1957283"/>
            <a:ext cx="2534056" cy="3575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876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1FD2-510E-C343-9D1F-EC290A4A5E47}"/>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Hypertext Markup Language (HTML)</a:t>
            </a:r>
          </a:p>
        </p:txBody>
      </p:sp>
      <p:sp>
        <p:nvSpPr>
          <p:cNvPr id="4" name="TextBox 3">
            <a:extLst>
              <a:ext uri="{FF2B5EF4-FFF2-40B4-BE49-F238E27FC236}">
                <a16:creationId xmlns:a16="http://schemas.microsoft.com/office/drawing/2014/main" id="{017C2272-0721-7A4B-9062-AB3F4AC0ED82}"/>
              </a:ext>
            </a:extLst>
          </p:cNvPr>
          <p:cNvSpPr txBox="1"/>
          <p:nvPr/>
        </p:nvSpPr>
        <p:spPr>
          <a:xfrm>
            <a:off x="838200" y="1690688"/>
            <a:ext cx="10704226" cy="2308324"/>
          </a:xfrm>
          <a:prstGeom prst="rect">
            <a:avLst/>
          </a:prstGeom>
          <a:noFill/>
        </p:spPr>
        <p:txBody>
          <a:bodyPr wrap="square" rtlCol="0">
            <a:spAutoFit/>
          </a:bodyPr>
          <a:lstStyle/>
          <a:p>
            <a:pPr algn="just"/>
            <a:r>
              <a:rPr lang="en-ID" dirty="0">
                <a:latin typeface="Lato Light" panose="020F0502020204030203" pitchFamily="34" charset="0"/>
                <a:ea typeface="Lato Light" panose="020F0502020204030203" pitchFamily="34" charset="0"/>
                <a:cs typeface="Lato Light" panose="020F0502020204030203" pitchFamily="34" charset="0"/>
              </a:rPr>
              <a:t>HTML, short for Hypertext Markup Language is the name of that language. Hypertext is text that contains hyperlinks, which in turn are those parts of a document which readers can click on to take them to a different document, using the link. You have all seen the blue underlined parts of a text, in not-so-good-looking web pages. These are hyperlinks.</a:t>
            </a:r>
          </a:p>
          <a:p>
            <a:pPr algn="just"/>
            <a:endParaRPr lang="en-ID" dirty="0">
              <a:latin typeface="Lato Light" panose="020F0502020204030203" pitchFamily="34" charset="0"/>
              <a:ea typeface="Lato Light" panose="020F0502020204030203" pitchFamily="34" charset="0"/>
              <a:cs typeface="Lato Light" panose="020F0502020204030203" pitchFamily="34" charset="0"/>
            </a:endParaRPr>
          </a:p>
          <a:p>
            <a:pPr algn="just"/>
            <a:r>
              <a:rPr lang="en-ID" dirty="0">
                <a:latin typeface="Lato Light" panose="020F0502020204030203" pitchFamily="34" charset="0"/>
                <a:ea typeface="Lato Light" panose="020F0502020204030203" pitchFamily="34" charset="0"/>
                <a:cs typeface="Lato Light" panose="020F0502020204030203" pitchFamily="34" charset="0"/>
              </a:rPr>
              <a:t>A document in HTML consists of tags, with text in between them. There are opening and closing tags for example, as follows:</a:t>
            </a:r>
          </a:p>
          <a:p>
            <a:endParaRPr lang="en-US" dirty="0"/>
          </a:p>
        </p:txBody>
      </p:sp>
      <p:pic>
        <p:nvPicPr>
          <p:cNvPr id="5" name="Picture 4">
            <a:extLst>
              <a:ext uri="{FF2B5EF4-FFF2-40B4-BE49-F238E27FC236}">
                <a16:creationId xmlns:a16="http://schemas.microsoft.com/office/drawing/2014/main" id="{5C6848FB-6570-C944-972B-645525F73052}"/>
              </a:ext>
            </a:extLst>
          </p:cNvPr>
          <p:cNvPicPr>
            <a:picLocks noChangeAspect="1"/>
          </p:cNvPicPr>
          <p:nvPr/>
        </p:nvPicPr>
        <p:blipFill>
          <a:blip r:embed="rId2"/>
          <a:stretch>
            <a:fillRect/>
          </a:stretch>
        </p:blipFill>
        <p:spPr>
          <a:xfrm>
            <a:off x="638727" y="4354227"/>
            <a:ext cx="2667000" cy="1117600"/>
          </a:xfrm>
          <a:prstGeom prst="rect">
            <a:avLst/>
          </a:prstGeom>
        </p:spPr>
      </p:pic>
      <p:pic>
        <p:nvPicPr>
          <p:cNvPr id="6" name="Picture 5">
            <a:extLst>
              <a:ext uri="{FF2B5EF4-FFF2-40B4-BE49-F238E27FC236}">
                <a16:creationId xmlns:a16="http://schemas.microsoft.com/office/drawing/2014/main" id="{E2689E00-273D-5847-8930-59907A590888}"/>
              </a:ext>
            </a:extLst>
          </p:cNvPr>
          <p:cNvPicPr>
            <a:picLocks noChangeAspect="1"/>
          </p:cNvPicPr>
          <p:nvPr/>
        </p:nvPicPr>
        <p:blipFill>
          <a:blip r:embed="rId3"/>
          <a:stretch>
            <a:fillRect/>
          </a:stretch>
        </p:blipFill>
        <p:spPr>
          <a:xfrm>
            <a:off x="3839956" y="4120264"/>
            <a:ext cx="4066069" cy="1971207"/>
          </a:xfrm>
          <a:prstGeom prst="rect">
            <a:avLst/>
          </a:prstGeom>
        </p:spPr>
      </p:pic>
      <p:pic>
        <p:nvPicPr>
          <p:cNvPr id="7" name="Picture 6">
            <a:extLst>
              <a:ext uri="{FF2B5EF4-FFF2-40B4-BE49-F238E27FC236}">
                <a16:creationId xmlns:a16="http://schemas.microsoft.com/office/drawing/2014/main" id="{632CEF00-BBDF-184D-B0C0-E235D4BA7280}"/>
              </a:ext>
            </a:extLst>
          </p:cNvPr>
          <p:cNvPicPr>
            <a:picLocks noChangeAspect="1"/>
          </p:cNvPicPr>
          <p:nvPr/>
        </p:nvPicPr>
        <p:blipFill>
          <a:blip r:embed="rId4"/>
          <a:stretch>
            <a:fillRect/>
          </a:stretch>
        </p:blipFill>
        <p:spPr>
          <a:xfrm>
            <a:off x="8440254" y="3696793"/>
            <a:ext cx="3659937" cy="2818151"/>
          </a:xfrm>
          <a:prstGeom prst="rect">
            <a:avLst/>
          </a:prstGeom>
        </p:spPr>
      </p:pic>
    </p:spTree>
    <p:extLst>
      <p:ext uri="{BB962C8B-B14F-4D97-AF65-F5344CB8AC3E}">
        <p14:creationId xmlns:p14="http://schemas.microsoft.com/office/powerpoint/2010/main" val="74210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1FD2-510E-C343-9D1F-EC290A4A5E47}"/>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Cascading Style Sheets (CSS)</a:t>
            </a:r>
          </a:p>
        </p:txBody>
      </p:sp>
      <p:sp>
        <p:nvSpPr>
          <p:cNvPr id="4" name="TextBox 3">
            <a:extLst>
              <a:ext uri="{FF2B5EF4-FFF2-40B4-BE49-F238E27FC236}">
                <a16:creationId xmlns:a16="http://schemas.microsoft.com/office/drawing/2014/main" id="{017C2272-0721-7A4B-9062-AB3F4AC0ED82}"/>
              </a:ext>
            </a:extLst>
          </p:cNvPr>
          <p:cNvSpPr txBox="1"/>
          <p:nvPr/>
        </p:nvSpPr>
        <p:spPr>
          <a:xfrm>
            <a:off x="838200" y="1690688"/>
            <a:ext cx="10704226" cy="923330"/>
          </a:xfrm>
          <a:prstGeom prst="rect">
            <a:avLst/>
          </a:prstGeom>
          <a:noFill/>
        </p:spPr>
        <p:txBody>
          <a:bodyPr wrap="square" rtlCol="0">
            <a:spAutoFit/>
          </a:bodyPr>
          <a:lstStyle/>
          <a:p>
            <a:pPr algn="just"/>
            <a:r>
              <a:rPr lang="en-ID" dirty="0">
                <a:latin typeface="Lato Light" panose="020F0502020204030203" pitchFamily="34" charset="0"/>
                <a:ea typeface="Lato Light" panose="020F0502020204030203" pitchFamily="34" charset="0"/>
                <a:cs typeface="Lato Light" panose="020F0502020204030203" pitchFamily="34" charset="0"/>
              </a:rPr>
              <a:t>CSS (Cascading Style Sheets), is the language that used to style and lay out web pages — for example, to alter the font, </a:t>
            </a:r>
            <a:r>
              <a:rPr lang="en-ID" dirty="0" err="1">
                <a:latin typeface="Lato Light" panose="020F0502020204030203" pitchFamily="34" charset="0"/>
                <a:ea typeface="Lato Light" panose="020F0502020204030203" pitchFamily="34" charset="0"/>
                <a:cs typeface="Lato Light" panose="020F0502020204030203" pitchFamily="34" charset="0"/>
              </a:rPr>
              <a:t>color</a:t>
            </a:r>
            <a:r>
              <a:rPr lang="en-ID" dirty="0">
                <a:latin typeface="Lato Light" panose="020F0502020204030203" pitchFamily="34" charset="0"/>
                <a:ea typeface="Lato Light" panose="020F0502020204030203" pitchFamily="34" charset="0"/>
                <a:cs typeface="Lato Light" panose="020F0502020204030203" pitchFamily="34" charset="0"/>
              </a:rPr>
              <a:t>, size, and spacing of your content, split it into multiple columns, or add animations and other decorative features.</a:t>
            </a:r>
          </a:p>
        </p:txBody>
      </p:sp>
      <p:pic>
        <p:nvPicPr>
          <p:cNvPr id="5" name="Picture 4">
            <a:extLst>
              <a:ext uri="{FF2B5EF4-FFF2-40B4-BE49-F238E27FC236}">
                <a16:creationId xmlns:a16="http://schemas.microsoft.com/office/drawing/2014/main" id="{5C6848FB-6570-C944-972B-645525F73052}"/>
              </a:ext>
            </a:extLst>
          </p:cNvPr>
          <p:cNvPicPr>
            <a:picLocks noChangeAspect="1"/>
          </p:cNvPicPr>
          <p:nvPr/>
        </p:nvPicPr>
        <p:blipFill>
          <a:blip r:embed="rId2"/>
          <a:stretch>
            <a:fillRect/>
          </a:stretch>
        </p:blipFill>
        <p:spPr>
          <a:xfrm>
            <a:off x="915361" y="3380781"/>
            <a:ext cx="2667000" cy="1117600"/>
          </a:xfrm>
          <a:prstGeom prst="rect">
            <a:avLst/>
          </a:prstGeom>
        </p:spPr>
      </p:pic>
      <p:pic>
        <p:nvPicPr>
          <p:cNvPr id="6" name="Picture 5">
            <a:extLst>
              <a:ext uri="{FF2B5EF4-FFF2-40B4-BE49-F238E27FC236}">
                <a16:creationId xmlns:a16="http://schemas.microsoft.com/office/drawing/2014/main" id="{E2689E00-273D-5847-8930-59907A590888}"/>
              </a:ext>
            </a:extLst>
          </p:cNvPr>
          <p:cNvPicPr>
            <a:picLocks noChangeAspect="1"/>
          </p:cNvPicPr>
          <p:nvPr/>
        </p:nvPicPr>
        <p:blipFill>
          <a:blip r:embed="rId3"/>
          <a:stretch>
            <a:fillRect/>
          </a:stretch>
        </p:blipFill>
        <p:spPr>
          <a:xfrm>
            <a:off x="4374185" y="3896378"/>
            <a:ext cx="3461649" cy="1678188"/>
          </a:xfrm>
          <a:prstGeom prst="rect">
            <a:avLst/>
          </a:prstGeom>
        </p:spPr>
      </p:pic>
      <p:pic>
        <p:nvPicPr>
          <p:cNvPr id="8" name="Picture 7">
            <a:extLst>
              <a:ext uri="{FF2B5EF4-FFF2-40B4-BE49-F238E27FC236}">
                <a16:creationId xmlns:a16="http://schemas.microsoft.com/office/drawing/2014/main" id="{B05D0C38-6BD5-0849-9D18-08B7179490C8}"/>
              </a:ext>
            </a:extLst>
          </p:cNvPr>
          <p:cNvPicPr>
            <a:picLocks noChangeAspect="1"/>
          </p:cNvPicPr>
          <p:nvPr/>
        </p:nvPicPr>
        <p:blipFill>
          <a:blip r:embed="rId4"/>
          <a:stretch>
            <a:fillRect/>
          </a:stretch>
        </p:blipFill>
        <p:spPr>
          <a:xfrm>
            <a:off x="310942" y="5055119"/>
            <a:ext cx="3875839" cy="923330"/>
          </a:xfrm>
          <a:prstGeom prst="rect">
            <a:avLst/>
          </a:prstGeom>
        </p:spPr>
      </p:pic>
      <p:pic>
        <p:nvPicPr>
          <p:cNvPr id="9" name="Picture 8">
            <a:extLst>
              <a:ext uri="{FF2B5EF4-FFF2-40B4-BE49-F238E27FC236}">
                <a16:creationId xmlns:a16="http://schemas.microsoft.com/office/drawing/2014/main" id="{23E4A6C0-B9E0-614B-AA41-EA651E18ED1C}"/>
              </a:ext>
            </a:extLst>
          </p:cNvPr>
          <p:cNvPicPr>
            <a:picLocks noChangeAspect="1"/>
          </p:cNvPicPr>
          <p:nvPr/>
        </p:nvPicPr>
        <p:blipFill>
          <a:blip r:embed="rId5"/>
          <a:stretch>
            <a:fillRect/>
          </a:stretch>
        </p:blipFill>
        <p:spPr>
          <a:xfrm>
            <a:off x="8023238" y="3463388"/>
            <a:ext cx="3780180" cy="2544167"/>
          </a:xfrm>
          <a:prstGeom prst="rect">
            <a:avLst/>
          </a:prstGeom>
        </p:spPr>
      </p:pic>
      <p:cxnSp>
        <p:nvCxnSpPr>
          <p:cNvPr id="11" name="Straight Arrow Connector 10">
            <a:extLst>
              <a:ext uri="{FF2B5EF4-FFF2-40B4-BE49-F238E27FC236}">
                <a16:creationId xmlns:a16="http://schemas.microsoft.com/office/drawing/2014/main" id="{0ABC8719-538C-A54D-9EB4-EA3F504A1B40}"/>
              </a:ext>
            </a:extLst>
          </p:cNvPr>
          <p:cNvCxnSpPr>
            <a:cxnSpLocks/>
          </p:cNvCxnSpPr>
          <p:nvPr/>
        </p:nvCxnSpPr>
        <p:spPr>
          <a:xfrm>
            <a:off x="2248861" y="4571911"/>
            <a:ext cx="0" cy="3434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117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B1FD2-510E-C343-9D1F-EC290A4A5E47}"/>
              </a:ext>
            </a:extLst>
          </p:cNvPr>
          <p:cNvSpPr>
            <a:spLocks noGrp="1"/>
          </p:cNvSpPr>
          <p:nvPr>
            <p:ph type="title"/>
          </p:nvPr>
        </p:nvSpPr>
        <p:spPr/>
        <p:txBody>
          <a:bodyPr/>
          <a:lstStyle/>
          <a:p>
            <a:pPr algn="ctr"/>
            <a:r>
              <a:rPr lang="en-US" dirty="0" err="1">
                <a:latin typeface="Lato" panose="020F0502020204030203" pitchFamily="34" charset="0"/>
                <a:ea typeface="Lato" panose="020F0502020204030203" pitchFamily="34" charset="0"/>
                <a:cs typeface="Lato" panose="020F0502020204030203" pitchFamily="34" charset="0"/>
              </a:rPr>
              <a:t>Javascript</a:t>
            </a:r>
            <a:r>
              <a:rPr lang="en-US" dirty="0">
                <a:latin typeface="Lato" panose="020F0502020204030203" pitchFamily="34" charset="0"/>
                <a:ea typeface="Lato" panose="020F0502020204030203" pitchFamily="34" charset="0"/>
                <a:cs typeface="Lato" panose="020F0502020204030203" pitchFamily="34" charset="0"/>
              </a:rPr>
              <a:t> (JS)</a:t>
            </a:r>
          </a:p>
        </p:txBody>
      </p:sp>
      <p:sp>
        <p:nvSpPr>
          <p:cNvPr id="4" name="TextBox 3">
            <a:extLst>
              <a:ext uri="{FF2B5EF4-FFF2-40B4-BE49-F238E27FC236}">
                <a16:creationId xmlns:a16="http://schemas.microsoft.com/office/drawing/2014/main" id="{017C2272-0721-7A4B-9062-AB3F4AC0ED82}"/>
              </a:ext>
            </a:extLst>
          </p:cNvPr>
          <p:cNvSpPr txBox="1"/>
          <p:nvPr/>
        </p:nvSpPr>
        <p:spPr>
          <a:xfrm>
            <a:off x="838200" y="1690688"/>
            <a:ext cx="10704226" cy="1200329"/>
          </a:xfrm>
          <a:prstGeom prst="rect">
            <a:avLst/>
          </a:prstGeom>
          <a:noFill/>
        </p:spPr>
        <p:txBody>
          <a:bodyPr wrap="square" rtlCol="0">
            <a:spAutoFit/>
          </a:bodyPr>
          <a:lstStyle/>
          <a:p>
            <a:pPr algn="just"/>
            <a:r>
              <a:rPr lang="en-ID" dirty="0">
                <a:latin typeface="Lato Light" panose="020F0502020204030203" pitchFamily="34" charset="0"/>
                <a:ea typeface="Lato Light" panose="020F0502020204030203" pitchFamily="34" charset="0"/>
                <a:cs typeface="Lato Light" panose="020F0502020204030203" pitchFamily="34" charset="0"/>
              </a:rPr>
              <a:t>JavaScript is a scripting or programming language that allows you to implement complex features on web pages. Every time a web page does more than just sit there and display static information for you to look at , such as displaying timely content updates, interactive content, animated 2D/3D graphics, </a:t>
            </a:r>
            <a:r>
              <a:rPr lang="en-ID" dirty="0" err="1">
                <a:latin typeface="Lato Light" panose="020F0502020204030203" pitchFamily="34" charset="0"/>
                <a:ea typeface="Lato Light" panose="020F0502020204030203" pitchFamily="34" charset="0"/>
                <a:cs typeface="Lato Light" panose="020F0502020204030203" pitchFamily="34" charset="0"/>
              </a:rPr>
              <a:t>realtime</a:t>
            </a:r>
            <a:r>
              <a:rPr lang="en-ID" dirty="0">
                <a:latin typeface="Lato Light" panose="020F0502020204030203" pitchFamily="34" charset="0"/>
                <a:ea typeface="Lato Light" panose="020F0502020204030203" pitchFamily="34" charset="0"/>
                <a:cs typeface="Lato Light" panose="020F0502020204030203" pitchFamily="34" charset="0"/>
              </a:rPr>
              <a:t> graphic stats, etc.</a:t>
            </a:r>
          </a:p>
        </p:txBody>
      </p:sp>
      <p:pic>
        <p:nvPicPr>
          <p:cNvPr id="3" name="Picture 2">
            <a:extLst>
              <a:ext uri="{FF2B5EF4-FFF2-40B4-BE49-F238E27FC236}">
                <a16:creationId xmlns:a16="http://schemas.microsoft.com/office/drawing/2014/main" id="{B983DDBA-7C38-A142-8F9F-71A6864B1ED3}"/>
              </a:ext>
            </a:extLst>
          </p:cNvPr>
          <p:cNvPicPr>
            <a:picLocks noChangeAspect="1"/>
          </p:cNvPicPr>
          <p:nvPr/>
        </p:nvPicPr>
        <p:blipFill>
          <a:blip r:embed="rId2"/>
          <a:stretch>
            <a:fillRect/>
          </a:stretch>
        </p:blipFill>
        <p:spPr>
          <a:xfrm>
            <a:off x="720932" y="4243983"/>
            <a:ext cx="4887954" cy="662143"/>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89002127-544E-AB4D-9D7B-98ABA0DAE2ED}"/>
              </a:ext>
            </a:extLst>
          </p:cNvPr>
          <p:cNvPicPr>
            <a:picLocks noChangeAspect="1"/>
          </p:cNvPicPr>
          <p:nvPr/>
        </p:nvPicPr>
        <p:blipFill>
          <a:blip r:embed="rId3"/>
          <a:stretch>
            <a:fillRect/>
          </a:stretch>
        </p:blipFill>
        <p:spPr>
          <a:xfrm>
            <a:off x="5896857" y="3113639"/>
            <a:ext cx="4776139" cy="2985087"/>
          </a:xfrm>
          <a:prstGeom prst="rect">
            <a:avLst/>
          </a:prstGeom>
        </p:spPr>
      </p:pic>
    </p:spTree>
    <p:extLst>
      <p:ext uri="{BB962C8B-B14F-4D97-AF65-F5344CB8AC3E}">
        <p14:creationId xmlns:p14="http://schemas.microsoft.com/office/powerpoint/2010/main" val="2311550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65D28-3E65-1746-AC91-12494331F82C}"/>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So.. This is HTML, JS, CSS looks like</a:t>
            </a:r>
          </a:p>
        </p:txBody>
      </p:sp>
      <p:pic>
        <p:nvPicPr>
          <p:cNvPr id="5" name="Picture 4" descr="A picture containing text, toy, LEGO&#10;&#10;Description automatically generated">
            <a:extLst>
              <a:ext uri="{FF2B5EF4-FFF2-40B4-BE49-F238E27FC236}">
                <a16:creationId xmlns:a16="http://schemas.microsoft.com/office/drawing/2014/main" id="{3CDA14B3-878F-1A48-9C8F-0C3DA292ED39}"/>
              </a:ext>
            </a:extLst>
          </p:cNvPr>
          <p:cNvPicPr>
            <a:picLocks noChangeAspect="1"/>
          </p:cNvPicPr>
          <p:nvPr/>
        </p:nvPicPr>
        <p:blipFill>
          <a:blip r:embed="rId2"/>
          <a:stretch>
            <a:fillRect/>
          </a:stretch>
        </p:blipFill>
        <p:spPr>
          <a:xfrm>
            <a:off x="838200" y="1690688"/>
            <a:ext cx="10401850" cy="4433100"/>
          </a:xfrm>
          <a:prstGeom prst="rect">
            <a:avLst/>
          </a:prstGeom>
        </p:spPr>
      </p:pic>
    </p:spTree>
    <p:extLst>
      <p:ext uri="{BB962C8B-B14F-4D97-AF65-F5344CB8AC3E}">
        <p14:creationId xmlns:p14="http://schemas.microsoft.com/office/powerpoint/2010/main" val="363897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9EF4-C615-7E46-A449-B1BD2C34187A}"/>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Coding in 2000 vs Coding in 2020</a:t>
            </a:r>
          </a:p>
        </p:txBody>
      </p:sp>
      <p:pic>
        <p:nvPicPr>
          <p:cNvPr id="8" name="Content Placeholder 7">
            <a:extLst>
              <a:ext uri="{FF2B5EF4-FFF2-40B4-BE49-F238E27FC236}">
                <a16:creationId xmlns:a16="http://schemas.microsoft.com/office/drawing/2014/main" id="{EABF23D5-EA51-9143-AF01-78CF109A5EAB}"/>
              </a:ext>
            </a:extLst>
          </p:cNvPr>
          <p:cNvPicPr>
            <a:picLocks noGrp="1" noChangeAspect="1"/>
          </p:cNvPicPr>
          <p:nvPr>
            <p:ph idx="1"/>
          </p:nvPr>
        </p:nvPicPr>
        <p:blipFill>
          <a:blip r:embed="rId2"/>
          <a:stretch>
            <a:fillRect/>
          </a:stretch>
        </p:blipFill>
        <p:spPr>
          <a:xfrm>
            <a:off x="4165911" y="1825700"/>
            <a:ext cx="3613983" cy="4494072"/>
          </a:xfrm>
        </p:spPr>
      </p:pic>
    </p:spTree>
    <p:extLst>
      <p:ext uri="{BB962C8B-B14F-4D97-AF65-F5344CB8AC3E}">
        <p14:creationId xmlns:p14="http://schemas.microsoft.com/office/powerpoint/2010/main" val="2461072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6BB6-F7E4-774B-8C23-CFEDFB4E734B}"/>
              </a:ext>
            </a:extLst>
          </p:cNvPr>
          <p:cNvSpPr>
            <a:spLocks noGrp="1"/>
          </p:cNvSpPr>
          <p:nvPr>
            <p:ph type="title"/>
          </p:nvPr>
        </p:nvSpPr>
        <p:spPr>
          <a:xfrm>
            <a:off x="404734" y="291090"/>
            <a:ext cx="11422505" cy="932688"/>
          </a:xfrm>
        </p:spPr>
        <p:txBody>
          <a:bodyPr vert="horz" lIns="91440" tIns="45720" rIns="91440" bIns="45720" rtlCol="0" anchor="b">
            <a:normAutofit fontScale="90000"/>
          </a:bodyPr>
          <a:lstStyle/>
          <a:p>
            <a:pPr algn="ctr"/>
            <a:r>
              <a:rPr lang="en-US" sz="5400" kern="1200" dirty="0">
                <a:solidFill>
                  <a:schemeClr val="tx1"/>
                </a:solidFill>
                <a:latin typeface="Lato" panose="020F0502020204030203" pitchFamily="34" charset="0"/>
                <a:ea typeface="Lato" panose="020F0502020204030203" pitchFamily="34" charset="0"/>
                <a:cs typeface="Lato" panose="020F0502020204030203" pitchFamily="34" charset="0"/>
              </a:rPr>
              <a:t>Commonly used language/frameworks</a:t>
            </a:r>
          </a:p>
        </p:txBody>
      </p:sp>
      <p:pic>
        <p:nvPicPr>
          <p:cNvPr id="5" name="Picture 6">
            <a:extLst>
              <a:ext uri="{FF2B5EF4-FFF2-40B4-BE49-F238E27FC236}">
                <a16:creationId xmlns:a16="http://schemas.microsoft.com/office/drawing/2014/main" id="{4466EFC4-96F8-A44C-8E73-4F293834A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182" y="3744860"/>
            <a:ext cx="932688" cy="932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2FB11E4-0DE5-754F-9482-40B658A41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82" y="1608762"/>
            <a:ext cx="1820238" cy="18202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BC0F664B-3784-D544-B595-6B320AEDD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420" y="2535212"/>
            <a:ext cx="1490908" cy="21034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4F81B31-ED2C-7A44-BA2B-547CD523F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923" y="4993408"/>
            <a:ext cx="2384686" cy="12882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ownload Python Logo in SVG Vector or PNG File Format - Logo.wine">
            <a:extLst>
              <a:ext uri="{FF2B5EF4-FFF2-40B4-BE49-F238E27FC236}">
                <a16:creationId xmlns:a16="http://schemas.microsoft.com/office/drawing/2014/main" id="{7C980D09-116D-3B4A-887F-127AB3BE8C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879" t="27541" r="68868" b="36175"/>
          <a:stretch/>
        </p:blipFill>
        <p:spPr bwMode="auto">
          <a:xfrm>
            <a:off x="4244037" y="3935952"/>
            <a:ext cx="1623529" cy="184776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Kenalan dengan Nodejs dan Expressjs | by Haidar Afif Maulana | Easyread |  Medium">
            <a:extLst>
              <a:ext uri="{FF2B5EF4-FFF2-40B4-BE49-F238E27FC236}">
                <a16:creationId xmlns:a16="http://schemas.microsoft.com/office/drawing/2014/main" id="{1B1E6661-B1D1-E649-92C5-D0B80FAD93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8994" y="4211203"/>
            <a:ext cx="3033814" cy="185822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aravel - Wikipedia bahasa Indonesia, ensiklopedia bebas">
            <a:extLst>
              <a:ext uri="{FF2B5EF4-FFF2-40B4-BE49-F238E27FC236}">
                <a16:creationId xmlns:a16="http://schemas.microsoft.com/office/drawing/2014/main" id="{E2B01F10-BECD-7449-94C0-DBED5106C4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2646" y="1832515"/>
            <a:ext cx="2022610" cy="210343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act – Logos Download">
            <a:extLst>
              <a:ext uri="{FF2B5EF4-FFF2-40B4-BE49-F238E27FC236}">
                <a16:creationId xmlns:a16="http://schemas.microsoft.com/office/drawing/2014/main" id="{42108F04-6C7E-6F47-85B1-6A2DA73081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7328" y="5654226"/>
            <a:ext cx="3033815" cy="101877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Belajar Membuat Blog menggunakan DJango - Cari Jawaban">
            <a:extLst>
              <a:ext uri="{FF2B5EF4-FFF2-40B4-BE49-F238E27FC236}">
                <a16:creationId xmlns:a16="http://schemas.microsoft.com/office/drawing/2014/main" id="{E19468EC-328C-6946-91A5-3905930DEE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0864" y="5538656"/>
            <a:ext cx="2586744" cy="1176834"/>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Vue.js - Wikipedia bahasa Indonesia, ensiklopedia bebas">
            <a:extLst>
              <a:ext uri="{FF2B5EF4-FFF2-40B4-BE49-F238E27FC236}">
                <a16:creationId xmlns:a16="http://schemas.microsoft.com/office/drawing/2014/main" id="{BE8832DC-50CE-BA4E-BE5D-3C8893290D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75518" y="3744860"/>
            <a:ext cx="1718274" cy="1718274"/>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Bootstrap - Web and Mobile App Development">
            <a:extLst>
              <a:ext uri="{FF2B5EF4-FFF2-40B4-BE49-F238E27FC236}">
                <a16:creationId xmlns:a16="http://schemas.microsoft.com/office/drawing/2014/main" id="{C74C7CA9-4AB3-3148-AFA4-B1825D6310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53282" y="4361822"/>
            <a:ext cx="1401032" cy="1176834"/>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Bagaimana Tailwind CSS Dapat Membantu Meringankan Beban Pekerjaan Kita? -  Jefrydco">
            <a:extLst>
              <a:ext uri="{FF2B5EF4-FFF2-40B4-BE49-F238E27FC236}">
                <a16:creationId xmlns:a16="http://schemas.microsoft.com/office/drawing/2014/main" id="{1B772F5F-2330-AE4A-A801-274B0FBF00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38427" y="1162645"/>
            <a:ext cx="3272073" cy="18405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FD10ABB0-7CB6-B84A-A3DF-23381819BF2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44037" y="2795902"/>
            <a:ext cx="3033814" cy="1140050"/>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Ruby on Rails - Wikipedia">
            <a:extLst>
              <a:ext uri="{FF2B5EF4-FFF2-40B4-BE49-F238E27FC236}">
                <a16:creationId xmlns:a16="http://schemas.microsoft.com/office/drawing/2014/main" id="{B90FBD0F-2636-9943-AE85-3A218D8AB7D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308686" y="2571830"/>
            <a:ext cx="2689192" cy="101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830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06D2-3F41-DC45-BE62-65B2DFE2FC89}"/>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The Environment</a:t>
            </a:r>
          </a:p>
        </p:txBody>
      </p:sp>
      <p:sp>
        <p:nvSpPr>
          <p:cNvPr id="4" name="TextBox 3">
            <a:extLst>
              <a:ext uri="{FF2B5EF4-FFF2-40B4-BE49-F238E27FC236}">
                <a16:creationId xmlns:a16="http://schemas.microsoft.com/office/drawing/2014/main" id="{7275D497-9D6B-694E-B1E3-9BD4C1CDBBA0}"/>
              </a:ext>
            </a:extLst>
          </p:cNvPr>
          <p:cNvSpPr txBox="1"/>
          <p:nvPr/>
        </p:nvSpPr>
        <p:spPr>
          <a:xfrm>
            <a:off x="838200" y="1690688"/>
            <a:ext cx="10516020" cy="369332"/>
          </a:xfrm>
          <a:prstGeom prst="rect">
            <a:avLst/>
          </a:prstGeom>
          <a:noFill/>
        </p:spPr>
        <p:txBody>
          <a:bodyPr wrap="none" rtlCol="0">
            <a:spAutoFit/>
          </a:bodyPr>
          <a:lstStyle/>
          <a:p>
            <a:r>
              <a:rPr lang="en-US" dirty="0">
                <a:latin typeface="Lato Light" panose="020F0502020204030203" pitchFamily="34" charset="0"/>
                <a:ea typeface="Lato Light" panose="020F0502020204030203" pitchFamily="34" charset="0"/>
                <a:cs typeface="Lato Light" panose="020F0502020204030203" pitchFamily="34" charset="0"/>
              </a:rPr>
              <a:t>The platform/program that helps you to write a bunch of code for creating or developing an application.</a:t>
            </a:r>
          </a:p>
        </p:txBody>
      </p:sp>
      <p:sp>
        <p:nvSpPr>
          <p:cNvPr id="6" name="TextBox 5">
            <a:extLst>
              <a:ext uri="{FF2B5EF4-FFF2-40B4-BE49-F238E27FC236}">
                <a16:creationId xmlns:a16="http://schemas.microsoft.com/office/drawing/2014/main" id="{AE679A5D-845D-9740-B196-2BDC00005CA1}"/>
              </a:ext>
            </a:extLst>
          </p:cNvPr>
          <p:cNvSpPr txBox="1"/>
          <p:nvPr/>
        </p:nvSpPr>
        <p:spPr>
          <a:xfrm>
            <a:off x="2188564" y="3035508"/>
            <a:ext cx="1185068" cy="369332"/>
          </a:xfrm>
          <a:prstGeom prst="rect">
            <a:avLst/>
          </a:prstGeom>
          <a:noFill/>
        </p:spPr>
        <p:txBody>
          <a:bodyPr wrap="none" rtlCol="0">
            <a:spAutoFit/>
          </a:bodyPr>
          <a:lstStyle/>
          <a:p>
            <a:r>
              <a:rPr lang="en-US" dirty="0"/>
              <a:t>Text editor</a:t>
            </a:r>
          </a:p>
        </p:txBody>
      </p:sp>
      <p:sp>
        <p:nvSpPr>
          <p:cNvPr id="7" name="TextBox 6">
            <a:extLst>
              <a:ext uri="{FF2B5EF4-FFF2-40B4-BE49-F238E27FC236}">
                <a16:creationId xmlns:a16="http://schemas.microsoft.com/office/drawing/2014/main" id="{768C0519-F055-044C-A545-D85A3E9CBE16}"/>
              </a:ext>
            </a:extLst>
          </p:cNvPr>
          <p:cNvSpPr txBox="1"/>
          <p:nvPr/>
        </p:nvSpPr>
        <p:spPr>
          <a:xfrm>
            <a:off x="8321118" y="3035508"/>
            <a:ext cx="497252" cy="369332"/>
          </a:xfrm>
          <a:prstGeom prst="rect">
            <a:avLst/>
          </a:prstGeom>
          <a:noFill/>
        </p:spPr>
        <p:txBody>
          <a:bodyPr wrap="none" rtlCol="0">
            <a:spAutoFit/>
          </a:bodyPr>
          <a:lstStyle/>
          <a:p>
            <a:r>
              <a:rPr lang="en-US" dirty="0"/>
              <a:t>IDE</a:t>
            </a:r>
          </a:p>
        </p:txBody>
      </p:sp>
      <p:pic>
        <p:nvPicPr>
          <p:cNvPr id="7170" name="Picture 2" descr="Visual Studio logo and symbol, meaning, history, PNG">
            <a:extLst>
              <a:ext uri="{FF2B5EF4-FFF2-40B4-BE49-F238E27FC236}">
                <a16:creationId xmlns:a16="http://schemas.microsoft.com/office/drawing/2014/main" id="{302DBCC5-0262-4C4E-92CC-062085827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1400" y="3673655"/>
            <a:ext cx="2120901" cy="132556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ndroid Developers Blog: Android Studio 4.0">
            <a:extLst>
              <a:ext uri="{FF2B5EF4-FFF2-40B4-BE49-F238E27FC236}">
                <a16:creationId xmlns:a16="http://schemas.microsoft.com/office/drawing/2014/main" id="{25DDBB70-F6F9-D44B-86BF-9F996836A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718" y="4931872"/>
            <a:ext cx="1684264" cy="16809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7528C0E-D2C2-8C44-AF55-090A5837F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1260" y="4931872"/>
            <a:ext cx="1680981" cy="168098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2A282A9D-DD4F-3440-A464-9AA00E95A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4314" y="3673655"/>
            <a:ext cx="1068692" cy="123244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7D3927FE-2EAC-9747-96C7-96A640957B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5629" y="4014745"/>
            <a:ext cx="1566472" cy="1566472"/>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Notepad++ - Wikipedia bahasa Indonesia, ensiklopedia bebas">
            <a:extLst>
              <a:ext uri="{FF2B5EF4-FFF2-40B4-BE49-F238E27FC236}">
                <a16:creationId xmlns:a16="http://schemas.microsoft.com/office/drawing/2014/main" id="{80834FEF-39E8-074B-AF2E-BDE635FC4E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984" y="3404840"/>
            <a:ext cx="1796186" cy="129630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2334CA92-BD11-F34F-8B5D-8584EAB024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531" y="5167312"/>
            <a:ext cx="1400081" cy="1402678"/>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A6CC196A-4636-094C-8CB2-867C90F27B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9329" y="3443426"/>
            <a:ext cx="1462677" cy="1462677"/>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Sublime Text - Wikipedia">
            <a:extLst>
              <a:ext uri="{FF2B5EF4-FFF2-40B4-BE49-F238E27FC236}">
                <a16:creationId xmlns:a16="http://schemas.microsoft.com/office/drawing/2014/main" id="{10968EE1-EA26-5F48-9056-0F2475C404F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09930" y="5404620"/>
            <a:ext cx="1232449" cy="1232449"/>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Download Atom Terbaru 2021 (Free Download)">
            <a:extLst>
              <a:ext uri="{FF2B5EF4-FFF2-40B4-BE49-F238E27FC236}">
                <a16:creationId xmlns:a16="http://schemas.microsoft.com/office/drawing/2014/main" id="{5E9EC92D-4AE9-6E4D-BB86-AC7AA074C5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3727" y="4751603"/>
            <a:ext cx="1979056" cy="197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381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7A5A8ABF-204A-204E-B872-C5907490713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114768" y="258373"/>
            <a:ext cx="4232786" cy="63412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C604DD-1C62-EE48-BF86-8D6DAF304314}"/>
              </a:ext>
            </a:extLst>
          </p:cNvPr>
          <p:cNvSpPr txBox="1"/>
          <p:nvPr/>
        </p:nvSpPr>
        <p:spPr>
          <a:xfrm>
            <a:off x="599605" y="2443396"/>
            <a:ext cx="5681273" cy="1384995"/>
          </a:xfrm>
          <a:prstGeom prst="rect">
            <a:avLst/>
          </a:prstGeom>
          <a:noFill/>
        </p:spPr>
        <p:txBody>
          <a:bodyPr wrap="square" rtlCol="0">
            <a:spAutoFit/>
          </a:bodyPr>
          <a:lstStyle/>
          <a:p>
            <a:r>
              <a:rPr lang="en-US" sz="2800" dirty="0">
                <a:latin typeface="Lato Light" panose="020F0502020204030203" pitchFamily="34" charset="0"/>
                <a:ea typeface="Lato Light" panose="020F0502020204030203" pitchFamily="34" charset="0"/>
                <a:cs typeface="Lato Light" panose="020F0502020204030203" pitchFamily="34" charset="0"/>
              </a:rPr>
              <a:t>So.. I'll tell you again one more time! , please choose wisely your environment !</a:t>
            </a:r>
          </a:p>
        </p:txBody>
      </p:sp>
    </p:spTree>
    <p:extLst>
      <p:ext uri="{BB962C8B-B14F-4D97-AF65-F5344CB8AC3E}">
        <p14:creationId xmlns:p14="http://schemas.microsoft.com/office/powerpoint/2010/main" val="260741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8327-057A-364D-9B4C-5DF0D0AEDF43}"/>
              </a:ext>
            </a:extLst>
          </p:cNvPr>
          <p:cNvSpPr>
            <a:spLocks noGrp="1"/>
          </p:cNvSpPr>
          <p:nvPr>
            <p:ph type="title"/>
          </p:nvPr>
        </p:nvSpPr>
        <p:spPr>
          <a:xfrm>
            <a:off x="4965430" y="629268"/>
            <a:ext cx="6586491" cy="1286160"/>
          </a:xfrm>
        </p:spPr>
        <p:txBody>
          <a:bodyPr anchor="b">
            <a:normAutofit/>
          </a:bodyPr>
          <a:lstStyle/>
          <a:p>
            <a:pPr algn="ctr"/>
            <a:r>
              <a:rPr lang="en-US" dirty="0">
                <a:latin typeface="Lato" panose="020F0502020204030203" pitchFamily="34" charset="0"/>
                <a:ea typeface="Lato" panose="020F0502020204030203" pitchFamily="34" charset="0"/>
                <a:cs typeface="Lato" panose="020F0502020204030203" pitchFamily="34" charset="0"/>
              </a:rPr>
              <a:t>Our Agenda</a:t>
            </a:r>
          </a:p>
        </p:txBody>
      </p:sp>
      <p:sp>
        <p:nvSpPr>
          <p:cNvPr id="3" name="Content Placeholder 2">
            <a:extLst>
              <a:ext uri="{FF2B5EF4-FFF2-40B4-BE49-F238E27FC236}">
                <a16:creationId xmlns:a16="http://schemas.microsoft.com/office/drawing/2014/main" id="{994EBF21-E89E-7B42-B802-7D41F1332F40}"/>
              </a:ext>
            </a:extLst>
          </p:cNvPr>
          <p:cNvSpPr>
            <a:spLocks noGrp="1"/>
          </p:cNvSpPr>
          <p:nvPr>
            <p:ph idx="1"/>
          </p:nvPr>
        </p:nvSpPr>
        <p:spPr>
          <a:xfrm>
            <a:off x="5512904" y="2438400"/>
            <a:ext cx="6039016" cy="3785419"/>
          </a:xfrm>
        </p:spPr>
        <p:txBody>
          <a:bodyPr>
            <a:normAutofit/>
          </a:bodyPr>
          <a:lstStyle/>
          <a:p>
            <a:endParaRPr lang="en-US" sz="2000" dirty="0">
              <a:latin typeface="Lato" panose="020F0502020204030203" pitchFamily="34" charset="0"/>
              <a:ea typeface="Lato" panose="020F0502020204030203" pitchFamily="34" charset="0"/>
              <a:cs typeface="Lato" panose="020F0502020204030203" pitchFamily="34" charset="0"/>
            </a:endParaRPr>
          </a:p>
          <a:p>
            <a:pPr>
              <a:buFont typeface="Wingdings" pitchFamily="2" charset="2"/>
              <a:buChar char="§"/>
            </a:pPr>
            <a:r>
              <a:rPr lang="en-US" sz="1800" dirty="0">
                <a:latin typeface="Lato Light" panose="020F0502020204030203" pitchFamily="34" charset="0"/>
                <a:ea typeface="Lato Light" panose="020F0502020204030203" pitchFamily="34" charset="0"/>
                <a:cs typeface="Lato Light" panose="020F0502020204030203" pitchFamily="34" charset="0"/>
              </a:rPr>
              <a:t>Introduction to Programming</a:t>
            </a:r>
          </a:p>
          <a:p>
            <a:pPr>
              <a:buFont typeface="Wingdings" pitchFamily="2" charset="2"/>
              <a:buChar char="§"/>
            </a:pPr>
            <a:r>
              <a:rPr lang="en-US" sz="1800" dirty="0">
                <a:latin typeface="Lato Light" panose="020F0502020204030203" pitchFamily="34" charset="0"/>
                <a:ea typeface="Lato Light" panose="020F0502020204030203" pitchFamily="34" charset="0"/>
                <a:cs typeface="Lato Light" panose="020F0502020204030203" pitchFamily="34" charset="0"/>
              </a:rPr>
              <a:t>What is web development ?</a:t>
            </a:r>
          </a:p>
          <a:p>
            <a:pPr>
              <a:buFont typeface="Wingdings" pitchFamily="2" charset="2"/>
              <a:buChar char="§"/>
            </a:pPr>
            <a:r>
              <a:rPr lang="en-US" sz="1800" dirty="0">
                <a:latin typeface="Lato Light" panose="020F0502020204030203" pitchFamily="34" charset="0"/>
                <a:ea typeface="Lato Light" panose="020F0502020204030203" pitchFamily="34" charset="0"/>
                <a:cs typeface="Lato Light" panose="020F0502020204030203" pitchFamily="34" charset="0"/>
              </a:rPr>
              <a:t>Basic web development language</a:t>
            </a:r>
          </a:p>
          <a:p>
            <a:pPr>
              <a:buFont typeface="Wingdings" pitchFamily="2" charset="2"/>
              <a:buChar char="§"/>
            </a:pPr>
            <a:r>
              <a:rPr lang="en-US" sz="1800" dirty="0">
                <a:latin typeface="Lato Light" panose="020F0502020204030203" pitchFamily="34" charset="0"/>
                <a:ea typeface="Lato Light" panose="020F0502020204030203" pitchFamily="34" charset="0"/>
                <a:cs typeface="Lato Light" panose="020F0502020204030203" pitchFamily="34" charset="0"/>
              </a:rPr>
              <a:t>Commonly used language</a:t>
            </a:r>
          </a:p>
          <a:p>
            <a:pPr>
              <a:buFont typeface="Wingdings" pitchFamily="2" charset="2"/>
              <a:buChar char="§"/>
            </a:pPr>
            <a:r>
              <a:rPr lang="en-US" sz="1800" dirty="0">
                <a:latin typeface="Lato Light" panose="020F0502020204030203" pitchFamily="34" charset="0"/>
                <a:ea typeface="Lato Light" panose="020F0502020204030203" pitchFamily="34" charset="0"/>
                <a:cs typeface="Lato Light" panose="020F0502020204030203" pitchFamily="34" charset="0"/>
              </a:rPr>
              <a:t>The environment</a:t>
            </a:r>
          </a:p>
          <a:p>
            <a:pPr>
              <a:buFont typeface="Wingdings" pitchFamily="2" charset="2"/>
              <a:buChar char="§"/>
            </a:pPr>
            <a:r>
              <a:rPr lang="en-US" sz="1800" dirty="0">
                <a:latin typeface="Lato Light" panose="020F0502020204030203" pitchFamily="34" charset="0"/>
                <a:ea typeface="Lato Light" panose="020F0502020204030203" pitchFamily="34" charset="0"/>
                <a:cs typeface="Lato Light" panose="020F0502020204030203" pitchFamily="34" charset="0"/>
              </a:rPr>
              <a:t>Common stacks</a:t>
            </a:r>
          </a:p>
          <a:p>
            <a:pPr lvl="1"/>
            <a:endParaRPr lang="en-US" sz="2000" dirty="0">
              <a:latin typeface="Lato" panose="020F0502020204030203" pitchFamily="34" charset="0"/>
              <a:ea typeface="Lato" panose="020F0502020204030203" pitchFamily="34" charset="0"/>
              <a:cs typeface="Lato" panose="020F0502020204030203" pitchFamily="34" charset="0"/>
            </a:endParaRPr>
          </a:p>
        </p:txBody>
      </p:sp>
      <p:pic>
        <p:nvPicPr>
          <p:cNvPr id="5" name="Picture 4" descr="Working space background">
            <a:extLst>
              <a:ext uri="{FF2B5EF4-FFF2-40B4-BE49-F238E27FC236}">
                <a16:creationId xmlns:a16="http://schemas.microsoft.com/office/drawing/2014/main" id="{B31D09E5-7D9F-40CE-ADD6-D9FACA703EA1}"/>
              </a:ext>
            </a:extLst>
          </p:cNvPr>
          <p:cNvPicPr>
            <a:picLocks noChangeAspect="1"/>
          </p:cNvPicPr>
          <p:nvPr/>
        </p:nvPicPr>
        <p:blipFill rotWithShape="1">
          <a:blip r:embed="rId2"/>
          <a:srcRect l="54882" r="-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D2E60AB-CEC5-3A49-8919-1FC1732CB796}"/>
              </a:ext>
            </a:extLst>
          </p:cNvPr>
          <p:cNvCxnSpPr/>
          <p:nvPr/>
        </p:nvCxnSpPr>
        <p:spPr>
          <a:xfrm>
            <a:off x="5080934" y="2115117"/>
            <a:ext cx="6424864"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817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29EDC-62E7-4D47-B761-EE1635787CBE}"/>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Common Stacks</a:t>
            </a:r>
          </a:p>
        </p:txBody>
      </p:sp>
      <p:pic>
        <p:nvPicPr>
          <p:cNvPr id="9218" name="Picture 2" descr="MEAN Stack Vs MERN Stack: Which is a Better Choice to Build Your Project?">
            <a:extLst>
              <a:ext uri="{FF2B5EF4-FFF2-40B4-BE49-F238E27FC236}">
                <a16:creationId xmlns:a16="http://schemas.microsoft.com/office/drawing/2014/main" id="{2CECEC6C-6B36-B144-98B3-0A2A16824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73250"/>
            <a:ext cx="5809057" cy="209914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EAN Stack Vs MERN Stack: Which is a Better Choice to Build Your Project?">
            <a:extLst>
              <a:ext uri="{FF2B5EF4-FFF2-40B4-BE49-F238E27FC236}">
                <a16:creationId xmlns:a16="http://schemas.microsoft.com/office/drawing/2014/main" id="{0FA116AC-C850-D441-8C34-06137E4647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455279"/>
            <a:ext cx="5809057" cy="209914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Penggunaan statement while pada PHP - PusatPelatihan.com">
            <a:extLst>
              <a:ext uri="{FF2B5EF4-FFF2-40B4-BE49-F238E27FC236}">
                <a16:creationId xmlns:a16="http://schemas.microsoft.com/office/drawing/2014/main" id="{B0499C00-5B54-A140-9E89-307FD44D66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5278" y="1708358"/>
            <a:ext cx="4006017" cy="211099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Most Popular Technology Stack For Web Application Development in 2021">
            <a:extLst>
              <a:ext uri="{FF2B5EF4-FFF2-40B4-BE49-F238E27FC236}">
                <a16:creationId xmlns:a16="http://schemas.microsoft.com/office/drawing/2014/main" id="{5B407DF1-EFFD-3A43-81E6-2AC0BF59E3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798"/>
          <a:stretch/>
        </p:blipFill>
        <p:spPr bwMode="auto">
          <a:xfrm>
            <a:off x="6695918" y="4523255"/>
            <a:ext cx="4880131" cy="171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12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2B8EF-F439-4F4B-B921-2708BC5563F9}"/>
              </a:ext>
            </a:extLst>
          </p:cNvPr>
          <p:cNvSpPr>
            <a:spLocks noGrp="1"/>
          </p:cNvSpPr>
          <p:nvPr>
            <p:ph type="title"/>
          </p:nvPr>
        </p:nvSpPr>
        <p:spPr/>
        <p:txBody>
          <a:bodyPr/>
          <a:lstStyle/>
          <a:p>
            <a:r>
              <a:rPr lang="en-US" dirty="0">
                <a:latin typeface="Lato" panose="020F0502020204030203" pitchFamily="34" charset="0"/>
                <a:ea typeface="Lato" panose="020F0502020204030203" pitchFamily="34" charset="0"/>
                <a:cs typeface="Lato" panose="020F0502020204030203" pitchFamily="34" charset="0"/>
              </a:rPr>
              <a:t>Any Questions ?</a:t>
            </a:r>
          </a:p>
        </p:txBody>
      </p:sp>
      <p:pic>
        <p:nvPicPr>
          <p:cNvPr id="10242" name="Picture 2" descr="Diagram&#10;&#10;Description automatically generated">
            <a:extLst>
              <a:ext uri="{FF2B5EF4-FFF2-40B4-BE49-F238E27FC236}">
                <a16:creationId xmlns:a16="http://schemas.microsoft.com/office/drawing/2014/main" id="{921B8F98-1170-CD4A-944C-D16477671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4570" y="2017384"/>
            <a:ext cx="2879439" cy="37763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90573761-ABDC-F941-8669-C9C90956393D}"/>
              </a:ext>
            </a:extLst>
          </p:cNvPr>
          <p:cNvCxnSpPr/>
          <p:nvPr/>
        </p:nvCxnSpPr>
        <p:spPr>
          <a:xfrm flipV="1">
            <a:off x="4646951" y="2608289"/>
            <a:ext cx="3327816" cy="1858780"/>
          </a:xfrm>
          <a:prstGeom prst="curvedConnector3">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5E3EF0B-BF68-DD4A-9B01-FFE83F7624BD}"/>
              </a:ext>
            </a:extLst>
          </p:cNvPr>
          <p:cNvSpPr txBox="1"/>
          <p:nvPr/>
        </p:nvSpPr>
        <p:spPr>
          <a:xfrm>
            <a:off x="1199213" y="4586990"/>
            <a:ext cx="5940665" cy="369332"/>
          </a:xfrm>
          <a:prstGeom prst="rect">
            <a:avLst/>
          </a:prstGeom>
          <a:noFill/>
        </p:spPr>
        <p:txBody>
          <a:bodyPr wrap="none" rtlCol="0">
            <a:spAutoFit/>
          </a:bodyPr>
          <a:lstStyle/>
          <a:p>
            <a:r>
              <a:rPr lang="en-ID" dirty="0"/>
              <a:t>Here.. the Answer from the most Frequently Asked Questions</a:t>
            </a:r>
            <a:endParaRPr lang="en-ID" dirty="0">
              <a:effectLst/>
            </a:endParaRPr>
          </a:p>
        </p:txBody>
      </p:sp>
    </p:spTree>
    <p:extLst>
      <p:ext uri="{BB962C8B-B14F-4D97-AF65-F5344CB8AC3E}">
        <p14:creationId xmlns:p14="http://schemas.microsoft.com/office/powerpoint/2010/main" val="2278451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9ABC-FE5B-FE47-A1AD-CFC3CEDFB132}"/>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Slide references</a:t>
            </a:r>
          </a:p>
        </p:txBody>
      </p:sp>
      <p:sp>
        <p:nvSpPr>
          <p:cNvPr id="3" name="Content Placeholder 2">
            <a:extLst>
              <a:ext uri="{FF2B5EF4-FFF2-40B4-BE49-F238E27FC236}">
                <a16:creationId xmlns:a16="http://schemas.microsoft.com/office/drawing/2014/main" id="{241A0267-89C5-0445-99A3-F7F5A01CCBBC}"/>
              </a:ext>
            </a:extLst>
          </p:cNvPr>
          <p:cNvSpPr>
            <a:spLocks noGrp="1"/>
          </p:cNvSpPr>
          <p:nvPr>
            <p:ph idx="1"/>
          </p:nvPr>
        </p:nvSpPr>
        <p:spPr/>
        <p:txBody>
          <a:bodyPr>
            <a:normAutofit/>
          </a:bodyPr>
          <a:lstStyle/>
          <a:p>
            <a:r>
              <a:rPr lang="en-US" sz="2400" dirty="0">
                <a:latin typeface="Lato Light" panose="020F0502020204030203" pitchFamily="34" charset="0"/>
                <a:ea typeface="Lato Light" panose="020F0502020204030203" pitchFamily="34" charset="0"/>
                <a:cs typeface="Lato Light" panose="020F0502020204030203" pitchFamily="34" charset="0"/>
              </a:rPr>
              <a:t>Practical Web Development by Paul </a:t>
            </a:r>
            <a:r>
              <a:rPr lang="en-US" sz="2400" dirty="0" err="1">
                <a:latin typeface="Lato Light" panose="020F0502020204030203" pitchFamily="34" charset="0"/>
                <a:ea typeface="Lato Light" panose="020F0502020204030203" pitchFamily="34" charset="0"/>
                <a:cs typeface="Lato Light" panose="020F0502020204030203" pitchFamily="34" charset="0"/>
              </a:rPr>
              <a:t>Wellens</a:t>
            </a:r>
            <a:r>
              <a:rPr lang="en-US" sz="2400" dirty="0">
                <a:latin typeface="Lato Light" panose="020F0502020204030203" pitchFamily="34" charset="0"/>
                <a:ea typeface="Lato Light" panose="020F0502020204030203" pitchFamily="34" charset="0"/>
                <a:cs typeface="Lato Light" panose="020F0502020204030203" pitchFamily="34" charset="0"/>
              </a:rPr>
              <a:t>.</a:t>
            </a:r>
          </a:p>
          <a:p>
            <a:r>
              <a:rPr lang="en-ID" sz="2400" dirty="0">
                <a:latin typeface="Lato Light" panose="020F0502020204030203" pitchFamily="34" charset="0"/>
                <a:ea typeface="Lato Light" panose="020F0502020204030203" pitchFamily="34" charset="0"/>
                <a:cs typeface="Lato Light" panose="020F0502020204030203" pitchFamily="34" charset="0"/>
              </a:rPr>
              <a:t>Introduction to Computers and Programming, Pearson’s Slides.</a:t>
            </a:r>
          </a:p>
          <a:p>
            <a:r>
              <a:rPr lang="en-US" sz="2400" dirty="0">
                <a:latin typeface="Lato Light" panose="020F0502020204030203" pitchFamily="34" charset="0"/>
                <a:ea typeface="Lato Light" panose="020F0502020204030203" pitchFamily="34" charset="0"/>
                <a:cs typeface="Lato Light" panose="020F0502020204030203" pitchFamily="34" charset="0"/>
                <a:hlinkClick r:id="rId3"/>
              </a:rPr>
              <a:t>https://www.freecodecamp.org/news/compiled-versus-interpreted-languages/</a:t>
            </a:r>
            <a:endParaRPr lang="en-US" sz="2400" dirty="0">
              <a:latin typeface="Lato Light" panose="020F0502020204030203" pitchFamily="34" charset="0"/>
              <a:ea typeface="Lato Light" panose="020F0502020204030203" pitchFamily="34" charset="0"/>
              <a:cs typeface="Lato Light" panose="020F0502020204030203" pitchFamily="34" charset="0"/>
            </a:endParaRPr>
          </a:p>
          <a:p>
            <a:r>
              <a:rPr lang="en-US" sz="2400" dirty="0">
                <a:latin typeface="Lato Light" panose="020F0502020204030203" pitchFamily="34" charset="0"/>
                <a:ea typeface="Lato Light" panose="020F0502020204030203" pitchFamily="34" charset="0"/>
                <a:cs typeface="Lato Light" panose="020F0502020204030203" pitchFamily="34" charset="0"/>
                <a:hlinkClick r:id="rId4"/>
              </a:rPr>
              <a:t>https://www.geeksforgeeks.org/web-development/</a:t>
            </a:r>
            <a:endParaRPr lang="en-US" sz="2400" dirty="0">
              <a:latin typeface="Lato Light" panose="020F0502020204030203" pitchFamily="34" charset="0"/>
              <a:ea typeface="Lato Light" panose="020F0502020204030203" pitchFamily="34" charset="0"/>
              <a:cs typeface="Lato Light" panose="020F0502020204030203" pitchFamily="34" charset="0"/>
            </a:endParaRPr>
          </a:p>
          <a:p>
            <a:r>
              <a:rPr lang="en-US" sz="2400" dirty="0">
                <a:latin typeface="Lato Light" panose="020F0502020204030203" pitchFamily="34" charset="0"/>
                <a:ea typeface="Lato Light" panose="020F0502020204030203" pitchFamily="34" charset="0"/>
                <a:cs typeface="Lato Light" panose="020F0502020204030203" pitchFamily="34" charset="0"/>
                <a:hlinkClick r:id="rId5"/>
              </a:rPr>
              <a:t>https://developer.mozilla.org/en-US/docs/Learn/CSS</a:t>
            </a:r>
            <a:endParaRPr lang="en-US" sz="2400" dirty="0">
              <a:latin typeface="Lato Light" panose="020F0502020204030203" pitchFamily="34" charset="0"/>
              <a:ea typeface="Lato Light" panose="020F0502020204030203" pitchFamily="34" charset="0"/>
              <a:cs typeface="Lato Light" panose="020F0502020204030203" pitchFamily="34" charset="0"/>
            </a:endParaRPr>
          </a:p>
          <a:p>
            <a:r>
              <a:rPr lang="en-US" sz="2400" dirty="0">
                <a:latin typeface="Lato Light" panose="020F0502020204030203" pitchFamily="34" charset="0"/>
                <a:ea typeface="Lato Light" panose="020F0502020204030203" pitchFamily="34" charset="0"/>
                <a:cs typeface="Lato Light" panose="020F0502020204030203" pitchFamily="34" charset="0"/>
                <a:hlinkClick r:id="rId6"/>
              </a:rPr>
              <a:t>https://www.khanacademy.org/computing/computer-programming/programming/intro-to-programming/v/programming-intro</a:t>
            </a:r>
            <a:endParaRPr lang="en-US" sz="2400" dirty="0">
              <a:latin typeface="Lato Light" panose="020F0502020204030203" pitchFamily="34" charset="0"/>
              <a:ea typeface="Lato Light" panose="020F0502020204030203" pitchFamily="34" charset="0"/>
              <a:cs typeface="Lato Light" panose="020F0502020204030203" pitchFamily="34" charset="0"/>
            </a:endParaRPr>
          </a:p>
          <a:p>
            <a:r>
              <a:rPr lang="en-US" sz="2400" dirty="0">
                <a:latin typeface="Lato Light" panose="020F0502020204030203" pitchFamily="34" charset="0"/>
                <a:ea typeface="Lato Light" panose="020F0502020204030203" pitchFamily="34" charset="0"/>
                <a:cs typeface="Lato Light" panose="020F0502020204030203" pitchFamily="34" charset="0"/>
                <a:hlinkClick r:id="rId7"/>
              </a:rPr>
              <a:t>https://developer.mozilla.org/en-US/docs/Learn/JavaScript/First_steps/What_is_JavaScript</a:t>
            </a:r>
            <a:endParaRPr lang="en-US" sz="2400" dirty="0">
              <a:latin typeface="Lato Light" panose="020F0502020204030203" pitchFamily="34" charset="0"/>
              <a:ea typeface="Lato Light" panose="020F0502020204030203" pitchFamily="34" charset="0"/>
              <a:cs typeface="Lato Light" panose="020F0502020204030203" pitchFamily="34" charset="0"/>
            </a:endParaRPr>
          </a:p>
          <a:p>
            <a:endParaRPr lang="en-US" sz="2400"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74577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284724-E37B-D143-918B-5E0E53B3AB63}"/>
              </a:ext>
            </a:extLst>
          </p:cNvPr>
          <p:cNvSpPr/>
          <p:nvPr/>
        </p:nvSpPr>
        <p:spPr>
          <a:xfrm>
            <a:off x="5977217" y="3244334"/>
            <a:ext cx="237566" cy="369332"/>
          </a:xfrm>
          <a:prstGeom prst="rect">
            <a:avLst/>
          </a:prstGeom>
        </p:spPr>
        <p:txBody>
          <a:bodyPr wrap="none">
            <a:spAutoFit/>
          </a:bodyPr>
          <a:lstStyle/>
          <a:p>
            <a:r>
              <a:rPr lang="en-ID" dirty="0"/>
              <a:t> </a:t>
            </a:r>
            <a:endParaRPr lang="en-US" dirty="0"/>
          </a:p>
        </p:txBody>
      </p:sp>
      <p:pic>
        <p:nvPicPr>
          <p:cNvPr id="1031" name="Picture 7">
            <a:extLst>
              <a:ext uri="{FF2B5EF4-FFF2-40B4-BE49-F238E27FC236}">
                <a16:creationId xmlns:a16="http://schemas.microsoft.com/office/drawing/2014/main" id="{65F96301-F889-5640-AB21-135A59438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563" y="3429000"/>
            <a:ext cx="551873"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82FB69DF-00A3-944A-AE52-B58EF6A5A3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880"/>
          <a:stretch/>
        </p:blipFill>
        <p:spPr bwMode="auto">
          <a:xfrm>
            <a:off x="2789970" y="4083964"/>
            <a:ext cx="481058"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A picture containing text, clipart, vector graphics&#10;&#10;Description automatically generated">
            <a:extLst>
              <a:ext uri="{FF2B5EF4-FFF2-40B4-BE49-F238E27FC236}">
                <a16:creationId xmlns:a16="http://schemas.microsoft.com/office/drawing/2014/main" id="{97B72C90-AE86-FC45-8A9A-AD38D4FC4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4499" y="4738928"/>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Logo&#10;&#10;Description automatically generated with low confidence">
            <a:extLst>
              <a:ext uri="{FF2B5EF4-FFF2-40B4-BE49-F238E27FC236}">
                <a16:creationId xmlns:a16="http://schemas.microsoft.com/office/drawing/2014/main" id="{32CFCE49-B2D5-874E-B998-8BB66DB400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1184"/>
          <a:stretch/>
        </p:blipFill>
        <p:spPr bwMode="auto">
          <a:xfrm>
            <a:off x="2720690" y="5285892"/>
            <a:ext cx="619618" cy="54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5EA7460-3235-9042-81C6-E4D3095178C6}"/>
              </a:ext>
            </a:extLst>
          </p:cNvPr>
          <p:cNvSpPr txBox="1"/>
          <p:nvPr/>
        </p:nvSpPr>
        <p:spPr>
          <a:xfrm>
            <a:off x="3623590" y="3536458"/>
            <a:ext cx="5710218" cy="338554"/>
          </a:xfrm>
          <a:prstGeom prst="rect">
            <a:avLst/>
          </a:prstGeom>
          <a:noFill/>
        </p:spPr>
        <p:txBody>
          <a:bodyPr wrap="none" rtlCol="0">
            <a:spAutoFit/>
          </a:bodyPr>
          <a:lstStyle/>
          <a:p>
            <a:r>
              <a:rPr lang="en-ID" sz="16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Informatic Engineering Student at UNTAG from 2016 – 2020</a:t>
            </a:r>
            <a:endParaRPr lang="en-US" sz="16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Rectangle 9">
            <a:extLst>
              <a:ext uri="{FF2B5EF4-FFF2-40B4-BE49-F238E27FC236}">
                <a16:creationId xmlns:a16="http://schemas.microsoft.com/office/drawing/2014/main" id="{FB010454-2D8E-4D4D-8CE5-18EFF74CCA4C}"/>
              </a:ext>
            </a:extLst>
          </p:cNvPr>
          <p:cNvSpPr/>
          <p:nvPr/>
        </p:nvSpPr>
        <p:spPr>
          <a:xfrm>
            <a:off x="3623590" y="4808455"/>
            <a:ext cx="6505145" cy="338554"/>
          </a:xfrm>
          <a:prstGeom prst="rect">
            <a:avLst/>
          </a:prstGeom>
        </p:spPr>
        <p:txBody>
          <a:bodyPr wrap="square">
            <a:spAutoFit/>
          </a:bodyPr>
          <a:lstStyle/>
          <a:p>
            <a:r>
              <a:rPr lang="en-ID" sz="1600" dirty="0">
                <a:solidFill>
                  <a:srgbClr val="3F3F3F"/>
                </a:solidFill>
                <a:latin typeface="Lato" panose="020F0502020204030203" pitchFamily="34" charset="0"/>
                <a:ea typeface="Lato" panose="020F0502020204030203" pitchFamily="34" charset="0"/>
                <a:cs typeface="Lato" panose="020F0502020204030203" pitchFamily="34" charset="0"/>
              </a:rPr>
              <a:t>Backend Developer at </a:t>
            </a:r>
            <a:r>
              <a:rPr lang="en-ID" sz="1600" dirty="0" err="1">
                <a:solidFill>
                  <a:srgbClr val="3F3F3F"/>
                </a:solidFill>
                <a:latin typeface="Lato" panose="020F0502020204030203" pitchFamily="34" charset="0"/>
                <a:ea typeface="Lato" panose="020F0502020204030203" pitchFamily="34" charset="0"/>
                <a:cs typeface="Lato" panose="020F0502020204030203" pitchFamily="34" charset="0"/>
              </a:rPr>
              <a:t>Nusanet</a:t>
            </a:r>
            <a:r>
              <a:rPr lang="en-ID" sz="1600" dirty="0">
                <a:solidFill>
                  <a:srgbClr val="3F3F3F"/>
                </a:solidFill>
                <a:latin typeface="Lato" panose="020F0502020204030203" pitchFamily="34" charset="0"/>
                <a:ea typeface="Lato" panose="020F0502020204030203" pitchFamily="34" charset="0"/>
                <a:cs typeface="Lato" panose="020F0502020204030203" pitchFamily="34" charset="0"/>
              </a:rPr>
              <a:t> Surabaya from 2019 - 2021</a:t>
            </a:r>
            <a:endParaRPr lang="en-ID" sz="1600" dirty="0">
              <a:effectLst/>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06A369B9-0E81-714A-98D6-676C8DB773F5}"/>
              </a:ext>
            </a:extLst>
          </p:cNvPr>
          <p:cNvSpPr txBox="1"/>
          <p:nvPr/>
        </p:nvSpPr>
        <p:spPr>
          <a:xfrm>
            <a:off x="3623590" y="5442134"/>
            <a:ext cx="4774064" cy="338554"/>
          </a:xfrm>
          <a:prstGeom prst="rect">
            <a:avLst/>
          </a:prstGeom>
          <a:noFill/>
        </p:spPr>
        <p:txBody>
          <a:bodyPr wrap="none" rtlCol="0">
            <a:spAutoFit/>
          </a:bodyPr>
          <a:lstStyle/>
          <a:p>
            <a:r>
              <a:rPr lang="en-ID" sz="16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Software Engineer at Avia Avian from 2021 – Now</a:t>
            </a:r>
            <a:endParaRPr lang="en-US" sz="16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5E7CACE9-D6EE-2646-8453-70B1506A9B1B}"/>
              </a:ext>
            </a:extLst>
          </p:cNvPr>
          <p:cNvSpPr txBox="1"/>
          <p:nvPr/>
        </p:nvSpPr>
        <p:spPr>
          <a:xfrm>
            <a:off x="3623590" y="4170137"/>
            <a:ext cx="5229317" cy="338554"/>
          </a:xfrm>
          <a:prstGeom prst="rect">
            <a:avLst/>
          </a:prstGeom>
          <a:noFill/>
        </p:spPr>
        <p:txBody>
          <a:bodyPr wrap="none" rtlCol="0">
            <a:spAutoFit/>
          </a:bodyPr>
          <a:lstStyle/>
          <a:p>
            <a:r>
              <a:rPr lang="en-ID" sz="16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Community Organizer at </a:t>
            </a:r>
            <a:r>
              <a:rPr lang="en-ID" sz="1600" dirty="0" err="1">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Surabaya.py</a:t>
            </a:r>
            <a:r>
              <a:rPr lang="en-ID" sz="16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 from 2020 – Now</a:t>
            </a:r>
            <a:endParaRPr lang="en-ID" sz="1600" dirty="0">
              <a:solidFill>
                <a:schemeClr val="bg2">
                  <a:lumMod val="25000"/>
                </a:schemeClr>
              </a:solidFill>
              <a:effectLst/>
              <a:latin typeface="Lato" panose="020F0502020204030203" pitchFamily="34" charset="0"/>
              <a:ea typeface="Lato" panose="020F0502020204030203" pitchFamily="34" charset="0"/>
              <a:cs typeface="Lato" panose="020F0502020204030203" pitchFamily="34" charset="0"/>
            </a:endParaRPr>
          </a:p>
        </p:txBody>
      </p:sp>
      <p:pic>
        <p:nvPicPr>
          <p:cNvPr id="12" name="Picture 11">
            <a:extLst>
              <a:ext uri="{FF2B5EF4-FFF2-40B4-BE49-F238E27FC236}">
                <a16:creationId xmlns:a16="http://schemas.microsoft.com/office/drawing/2014/main" id="{F65BB307-5BC6-204A-98AC-811F106AF52D}"/>
              </a:ext>
            </a:extLst>
          </p:cNvPr>
          <p:cNvPicPr>
            <a:picLocks noChangeAspect="1"/>
          </p:cNvPicPr>
          <p:nvPr/>
        </p:nvPicPr>
        <p:blipFill>
          <a:blip r:embed="rId6"/>
          <a:stretch>
            <a:fillRect/>
          </a:stretch>
        </p:blipFill>
        <p:spPr>
          <a:xfrm>
            <a:off x="2530865" y="1077312"/>
            <a:ext cx="6892704" cy="1668359"/>
          </a:xfrm>
          <a:prstGeom prst="rect">
            <a:avLst/>
          </a:prstGeom>
        </p:spPr>
      </p:pic>
    </p:spTree>
    <p:extLst>
      <p:ext uri="{BB962C8B-B14F-4D97-AF65-F5344CB8AC3E}">
        <p14:creationId xmlns:p14="http://schemas.microsoft.com/office/powerpoint/2010/main" val="2497647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348F4-6402-DF4C-A146-07616368AFF0}"/>
              </a:ext>
            </a:extLst>
          </p:cNvPr>
          <p:cNvSpPr>
            <a:spLocks noGrp="1"/>
          </p:cNvSpPr>
          <p:nvPr>
            <p:ph type="title"/>
          </p:nvPr>
        </p:nvSpPr>
        <p:spPr>
          <a:xfrm>
            <a:off x="838200" y="862430"/>
            <a:ext cx="10515600" cy="1325563"/>
          </a:xfrm>
        </p:spPr>
        <p:txBody>
          <a:bodyPr/>
          <a:lstStyle/>
          <a:p>
            <a:pPr algn="ctr"/>
            <a:r>
              <a:rPr lang="en-US" dirty="0">
                <a:latin typeface="Lato Light" panose="020F0502020204030203" pitchFamily="34" charset="0"/>
                <a:ea typeface="Lato Light" panose="020F0502020204030203" pitchFamily="34" charset="0"/>
                <a:cs typeface="Lato Light" panose="020F0502020204030203" pitchFamily="34" charset="0"/>
              </a:rPr>
              <a:t>PROGRAMM</a:t>
            </a:r>
            <a:r>
              <a:rPr lang="en-US" dirty="0">
                <a:latin typeface="Lato" panose="020F0502020204030203" pitchFamily="34" charset="0"/>
                <a:ea typeface="Lato" panose="020F0502020204030203" pitchFamily="34" charset="0"/>
                <a:cs typeface="Lato" panose="020F0502020204030203" pitchFamily="34" charset="0"/>
              </a:rPr>
              <a:t>ING</a:t>
            </a:r>
          </a:p>
        </p:txBody>
      </p:sp>
      <p:sp>
        <p:nvSpPr>
          <p:cNvPr id="4" name="TextBox 3">
            <a:extLst>
              <a:ext uri="{FF2B5EF4-FFF2-40B4-BE49-F238E27FC236}">
                <a16:creationId xmlns:a16="http://schemas.microsoft.com/office/drawing/2014/main" id="{FDC9500E-A499-D745-96EA-978306394D14}"/>
              </a:ext>
            </a:extLst>
          </p:cNvPr>
          <p:cNvSpPr txBox="1"/>
          <p:nvPr/>
        </p:nvSpPr>
        <p:spPr>
          <a:xfrm>
            <a:off x="1644315" y="2505670"/>
            <a:ext cx="8903369" cy="1477328"/>
          </a:xfrm>
          <a:prstGeom prst="rect">
            <a:avLst/>
          </a:prstGeom>
          <a:noFill/>
        </p:spPr>
        <p:txBody>
          <a:bodyPr wrap="square" rtlCol="0">
            <a:spAutoFit/>
          </a:bodyPr>
          <a:lstStyle/>
          <a:p>
            <a:pPr algn="just"/>
            <a:r>
              <a:rPr lang="en-ID" dirty="0">
                <a:latin typeface="Lato Light" panose="020F0502020204030203" pitchFamily="34" charset="0"/>
                <a:ea typeface="Lato Light" panose="020F0502020204030203" pitchFamily="34" charset="0"/>
                <a:cs typeface="Lato Light" panose="020F0502020204030203" pitchFamily="34" charset="0"/>
              </a:rPr>
              <a:t>Programming is the process of creating a set of instructions that tell a computer how to perform a task. Programming can be done using a variety of computer programming languages, such as JavaScript, Python, and C++. </a:t>
            </a:r>
          </a:p>
          <a:p>
            <a:pPr algn="just"/>
            <a:endParaRPr lang="en-ID" dirty="0">
              <a:latin typeface="Lato" panose="020F0502020204030203" pitchFamily="34" charset="0"/>
              <a:ea typeface="Lato" panose="020F0502020204030203" pitchFamily="34" charset="0"/>
              <a:cs typeface="Lato" panose="020F0502020204030203" pitchFamily="34" charset="0"/>
            </a:endParaRPr>
          </a:p>
          <a:p>
            <a:pPr algn="just"/>
            <a:r>
              <a:rPr lang="en-ID" dirty="0">
                <a:latin typeface="Lato Thin" panose="020F0502020204030203" pitchFamily="34" charset="0"/>
                <a:ea typeface="Lato Thin" panose="020F0502020204030203" pitchFamily="34" charset="0"/>
                <a:cs typeface="Lato Thin" panose="020F0502020204030203" pitchFamily="34" charset="0"/>
              </a:rPr>
              <a:t>-Pamela Fox (</a:t>
            </a:r>
            <a:r>
              <a:rPr lang="en-ID" i="1" dirty="0">
                <a:latin typeface="Lato Thin" panose="020F0502020204030203" pitchFamily="34" charset="0"/>
                <a:ea typeface="Lato Thin" panose="020F0502020204030203" pitchFamily="34" charset="0"/>
                <a:cs typeface="Lato Thin" panose="020F0502020204030203" pitchFamily="34" charset="0"/>
              </a:rPr>
              <a:t>UC Berkeley CS Lecture)</a:t>
            </a:r>
            <a:endParaRPr lang="en-US" i="1" dirty="0">
              <a:latin typeface="Lato Thin" panose="020F0502020204030203" pitchFamily="34" charset="0"/>
              <a:ea typeface="Lato Thin" panose="020F0502020204030203" pitchFamily="34" charset="0"/>
              <a:cs typeface="Lato Thin" panose="020F0502020204030203" pitchFamily="34" charset="0"/>
            </a:endParaRPr>
          </a:p>
        </p:txBody>
      </p:sp>
    </p:spTree>
    <p:extLst>
      <p:ext uri="{BB962C8B-B14F-4D97-AF65-F5344CB8AC3E}">
        <p14:creationId xmlns:p14="http://schemas.microsoft.com/office/powerpoint/2010/main" val="1708801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3A85-7145-3349-B2DC-16FDA839E2F7}"/>
              </a:ext>
            </a:extLst>
          </p:cNvPr>
          <p:cNvSpPr>
            <a:spLocks noGrp="1"/>
          </p:cNvSpPr>
          <p:nvPr>
            <p:ph type="title"/>
          </p:nvPr>
        </p:nvSpPr>
        <p:spPr/>
        <p:txBody>
          <a:bodyPr>
            <a:normAutofit/>
          </a:bodyPr>
          <a:lstStyle/>
          <a:p>
            <a:pPr algn="ctr"/>
            <a:r>
              <a:rPr lang="en-US" dirty="0">
                <a:latin typeface="Lato" panose="020F0502020204030203" pitchFamily="34" charset="0"/>
                <a:ea typeface="Lato" panose="020F0502020204030203" pitchFamily="34" charset="0"/>
                <a:cs typeface="Lato" panose="020F0502020204030203" pitchFamily="34" charset="0"/>
              </a:rPr>
              <a:t>How Program work</a:t>
            </a:r>
          </a:p>
        </p:txBody>
      </p:sp>
      <p:pic>
        <p:nvPicPr>
          <p:cNvPr id="4" name="Picture 3">
            <a:extLst>
              <a:ext uri="{FF2B5EF4-FFF2-40B4-BE49-F238E27FC236}">
                <a16:creationId xmlns:a16="http://schemas.microsoft.com/office/drawing/2014/main" id="{46ADED98-A77C-7C48-B50B-93B43E4E0A37}"/>
              </a:ext>
            </a:extLst>
          </p:cNvPr>
          <p:cNvPicPr>
            <a:picLocks noChangeAspect="1"/>
          </p:cNvPicPr>
          <p:nvPr/>
        </p:nvPicPr>
        <p:blipFill>
          <a:blip r:embed="rId2"/>
          <a:stretch>
            <a:fillRect/>
          </a:stretch>
        </p:blipFill>
        <p:spPr>
          <a:xfrm>
            <a:off x="966537" y="2559844"/>
            <a:ext cx="4790371" cy="1738312"/>
          </a:xfrm>
          <a:prstGeom prst="rect">
            <a:avLst/>
          </a:prstGeom>
        </p:spPr>
      </p:pic>
      <p:pic>
        <p:nvPicPr>
          <p:cNvPr id="5" name="Picture 4">
            <a:extLst>
              <a:ext uri="{FF2B5EF4-FFF2-40B4-BE49-F238E27FC236}">
                <a16:creationId xmlns:a16="http://schemas.microsoft.com/office/drawing/2014/main" id="{33D89F96-2E16-1442-8625-4032D6369FA3}"/>
              </a:ext>
            </a:extLst>
          </p:cNvPr>
          <p:cNvPicPr>
            <a:picLocks noChangeAspect="1"/>
          </p:cNvPicPr>
          <p:nvPr/>
        </p:nvPicPr>
        <p:blipFill>
          <a:blip r:embed="rId3"/>
          <a:stretch>
            <a:fillRect/>
          </a:stretch>
        </p:blipFill>
        <p:spPr>
          <a:xfrm>
            <a:off x="6868695" y="3325789"/>
            <a:ext cx="4356768" cy="2456824"/>
          </a:xfrm>
          <a:prstGeom prst="rect">
            <a:avLst/>
          </a:prstGeom>
        </p:spPr>
      </p:pic>
    </p:spTree>
    <p:extLst>
      <p:ext uri="{BB962C8B-B14F-4D97-AF65-F5344CB8AC3E}">
        <p14:creationId xmlns:p14="http://schemas.microsoft.com/office/powerpoint/2010/main" val="2905016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3BC6-4F48-3E4F-BA21-6BDA6ABCA7BF}"/>
              </a:ext>
            </a:extLst>
          </p:cNvPr>
          <p:cNvSpPr>
            <a:spLocks noGrp="1"/>
          </p:cNvSpPr>
          <p:nvPr>
            <p:ph type="title"/>
          </p:nvPr>
        </p:nvSpPr>
        <p:spPr/>
        <p:txBody>
          <a:bodyPr>
            <a:normAutofit/>
          </a:bodyPr>
          <a:lstStyle/>
          <a:p>
            <a:r>
              <a:rPr lang="en-US" sz="4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rPr>
              <a:t>2 Technique to make your program can be executed by a computer</a:t>
            </a:r>
          </a:p>
        </p:txBody>
      </p:sp>
      <p:sp>
        <p:nvSpPr>
          <p:cNvPr id="3" name="Content Placeholder 2">
            <a:extLst>
              <a:ext uri="{FF2B5EF4-FFF2-40B4-BE49-F238E27FC236}">
                <a16:creationId xmlns:a16="http://schemas.microsoft.com/office/drawing/2014/main" id="{52FF8896-A586-3946-9D7A-056CC9875057}"/>
              </a:ext>
            </a:extLst>
          </p:cNvPr>
          <p:cNvSpPr>
            <a:spLocks noGrp="1"/>
          </p:cNvSpPr>
          <p:nvPr>
            <p:ph idx="1"/>
          </p:nvPr>
        </p:nvSpPr>
        <p:spPr>
          <a:xfrm>
            <a:off x="858645" y="3413646"/>
            <a:ext cx="1590207" cy="527285"/>
          </a:xfrm>
        </p:spPr>
        <p:txBody>
          <a:bodyPr>
            <a:normAutofit fontScale="92500"/>
          </a:bodyPr>
          <a:lstStyle/>
          <a:p>
            <a:pPr marL="0" indent="0">
              <a:buNone/>
            </a:pPr>
            <a:r>
              <a:rPr lang="en-US" dirty="0">
                <a:latin typeface="Lato" panose="020F0502020204030203" pitchFamily="34" charset="0"/>
                <a:ea typeface="Lato" panose="020F0502020204030203" pitchFamily="34" charset="0"/>
                <a:cs typeface="Lato" panose="020F0502020204030203" pitchFamily="34" charset="0"/>
              </a:rPr>
              <a:t>Compiler</a:t>
            </a:r>
          </a:p>
        </p:txBody>
      </p:sp>
      <p:sp>
        <p:nvSpPr>
          <p:cNvPr id="6" name="TextBox 5">
            <a:extLst>
              <a:ext uri="{FF2B5EF4-FFF2-40B4-BE49-F238E27FC236}">
                <a16:creationId xmlns:a16="http://schemas.microsoft.com/office/drawing/2014/main" id="{44F9A95E-E672-6F40-B7EC-A82EB76D071B}"/>
              </a:ext>
            </a:extLst>
          </p:cNvPr>
          <p:cNvSpPr txBox="1"/>
          <p:nvPr/>
        </p:nvSpPr>
        <p:spPr>
          <a:xfrm>
            <a:off x="858645" y="1989221"/>
            <a:ext cx="10495156" cy="923330"/>
          </a:xfrm>
          <a:prstGeom prst="rect">
            <a:avLst/>
          </a:prstGeom>
          <a:noFill/>
        </p:spPr>
        <p:txBody>
          <a:bodyPr wrap="square" rtlCol="0">
            <a:spAutoFit/>
          </a:bodyPr>
          <a:lstStyle/>
          <a:p>
            <a:pPr algn="just"/>
            <a:r>
              <a:rPr lang="en-ID" dirty="0">
                <a:latin typeface="Lato Light" panose="020F0502020204030203" pitchFamily="34" charset="0"/>
                <a:ea typeface="Lato Light" panose="020F0502020204030203" pitchFamily="34" charset="0"/>
                <a:cs typeface="Lato Light" panose="020F0502020204030203" pitchFamily="34" charset="0"/>
              </a:rPr>
              <a:t>Because the CPU understands only machine language instructions, programs that are written in a high-level language must be translated into machine language. Depending on the language that a program has been written in, the programmer will use either a compiler or an interpreter to make the translation.</a:t>
            </a: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a:extLst>
              <a:ext uri="{FF2B5EF4-FFF2-40B4-BE49-F238E27FC236}">
                <a16:creationId xmlns:a16="http://schemas.microsoft.com/office/drawing/2014/main" id="{773F8623-97F5-014B-9AA1-B6F12843B389}"/>
              </a:ext>
            </a:extLst>
          </p:cNvPr>
          <p:cNvSpPr txBox="1"/>
          <p:nvPr/>
        </p:nvSpPr>
        <p:spPr>
          <a:xfrm>
            <a:off x="858645" y="4014490"/>
            <a:ext cx="10495156" cy="646331"/>
          </a:xfrm>
          <a:prstGeom prst="rect">
            <a:avLst/>
          </a:prstGeom>
          <a:noFill/>
        </p:spPr>
        <p:txBody>
          <a:bodyPr wrap="square" rtlCol="0">
            <a:spAutoFit/>
          </a:bodyPr>
          <a:lstStyle/>
          <a:p>
            <a:r>
              <a:rPr lang="en-ID" dirty="0">
                <a:latin typeface="Lato Light" panose="020F0502020204030203" pitchFamily="34" charset="0"/>
                <a:ea typeface="Lato Light" panose="020F0502020204030203" pitchFamily="34" charset="0"/>
                <a:cs typeface="Lato Light" panose="020F0502020204030203" pitchFamily="34" charset="0"/>
              </a:rPr>
              <a:t>A compiler is a program that translates a high-level language program into a separate machine language program.</a:t>
            </a: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Content Placeholder 2">
            <a:extLst>
              <a:ext uri="{FF2B5EF4-FFF2-40B4-BE49-F238E27FC236}">
                <a16:creationId xmlns:a16="http://schemas.microsoft.com/office/drawing/2014/main" id="{284E86F7-DCC6-EF43-8C86-2071EEAFCF91}"/>
              </a:ext>
            </a:extLst>
          </p:cNvPr>
          <p:cNvSpPr txBox="1">
            <a:spLocks/>
          </p:cNvSpPr>
          <p:nvPr/>
        </p:nvSpPr>
        <p:spPr>
          <a:xfrm>
            <a:off x="838200" y="4884917"/>
            <a:ext cx="1830049" cy="52728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Lato" panose="020F0502020204030203" pitchFamily="34" charset="0"/>
                <a:ea typeface="Lato" panose="020F0502020204030203" pitchFamily="34" charset="0"/>
                <a:cs typeface="Lato" panose="020F0502020204030203" pitchFamily="34" charset="0"/>
              </a:rPr>
              <a:t>Interpreter</a:t>
            </a:r>
          </a:p>
        </p:txBody>
      </p:sp>
      <p:sp>
        <p:nvSpPr>
          <p:cNvPr id="10" name="TextBox 9">
            <a:extLst>
              <a:ext uri="{FF2B5EF4-FFF2-40B4-BE49-F238E27FC236}">
                <a16:creationId xmlns:a16="http://schemas.microsoft.com/office/drawing/2014/main" id="{13F680C3-9B10-F642-B1E8-3D91F0DC73A8}"/>
              </a:ext>
            </a:extLst>
          </p:cNvPr>
          <p:cNvSpPr txBox="1"/>
          <p:nvPr/>
        </p:nvSpPr>
        <p:spPr>
          <a:xfrm>
            <a:off x="858644" y="5485761"/>
            <a:ext cx="10495156" cy="646331"/>
          </a:xfrm>
          <a:prstGeom prst="rect">
            <a:avLst/>
          </a:prstGeom>
          <a:noFill/>
        </p:spPr>
        <p:txBody>
          <a:bodyPr wrap="square" rtlCol="0">
            <a:spAutoFit/>
          </a:bodyPr>
          <a:lstStyle/>
          <a:p>
            <a:r>
              <a:rPr lang="en-ID" dirty="0">
                <a:latin typeface="Lato Light" panose="020F0502020204030203" pitchFamily="34" charset="0"/>
                <a:ea typeface="Lato Light" panose="020F0502020204030203" pitchFamily="34" charset="0"/>
                <a:cs typeface="Lato Light" panose="020F0502020204030203" pitchFamily="34" charset="0"/>
              </a:rPr>
              <a:t>Interpreter is a program that both translates the language to machine language instructions and executes them.</a:t>
            </a: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995283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907E-A4BB-A445-92EB-33C3562E2E25}"/>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Compiler</a:t>
            </a:r>
          </a:p>
        </p:txBody>
      </p:sp>
      <p:pic>
        <p:nvPicPr>
          <p:cNvPr id="5" name="Picture 4">
            <a:extLst>
              <a:ext uri="{FF2B5EF4-FFF2-40B4-BE49-F238E27FC236}">
                <a16:creationId xmlns:a16="http://schemas.microsoft.com/office/drawing/2014/main" id="{ADA88F85-F6F7-AE49-AB9C-F2420D4E51E1}"/>
              </a:ext>
            </a:extLst>
          </p:cNvPr>
          <p:cNvPicPr>
            <a:picLocks noChangeAspect="1"/>
          </p:cNvPicPr>
          <p:nvPr/>
        </p:nvPicPr>
        <p:blipFill>
          <a:blip r:embed="rId2"/>
          <a:stretch>
            <a:fillRect/>
          </a:stretch>
        </p:blipFill>
        <p:spPr>
          <a:xfrm>
            <a:off x="2587053" y="1540786"/>
            <a:ext cx="7017894" cy="3387949"/>
          </a:xfrm>
          <a:prstGeom prst="rect">
            <a:avLst/>
          </a:prstGeom>
        </p:spPr>
      </p:pic>
      <p:sp>
        <p:nvSpPr>
          <p:cNvPr id="6" name="TextBox 5">
            <a:extLst>
              <a:ext uri="{FF2B5EF4-FFF2-40B4-BE49-F238E27FC236}">
                <a16:creationId xmlns:a16="http://schemas.microsoft.com/office/drawing/2014/main" id="{879EEC62-545A-B64D-A630-1C772373ACA3}"/>
              </a:ext>
            </a:extLst>
          </p:cNvPr>
          <p:cNvSpPr txBox="1"/>
          <p:nvPr/>
        </p:nvSpPr>
        <p:spPr>
          <a:xfrm>
            <a:off x="838200" y="5636302"/>
            <a:ext cx="1729961" cy="369332"/>
          </a:xfrm>
          <a:prstGeom prst="rect">
            <a:avLst/>
          </a:prstGeom>
          <a:noFill/>
        </p:spPr>
        <p:txBody>
          <a:bodyPr wrap="none" rtlCol="0">
            <a:spAutoFit/>
          </a:bodyPr>
          <a:lstStyle/>
          <a:p>
            <a:r>
              <a:rPr lang="en-US" dirty="0">
                <a:latin typeface="Lato Light" panose="020F0502020204030203" pitchFamily="34" charset="0"/>
                <a:ea typeface="Lato Light" panose="020F0502020204030203" pitchFamily="34" charset="0"/>
                <a:cs typeface="Lato Light" panose="020F0502020204030203" pitchFamily="34" charset="0"/>
              </a:rPr>
              <a:t>The languages :</a:t>
            </a:r>
          </a:p>
        </p:txBody>
      </p:sp>
      <p:pic>
        <p:nvPicPr>
          <p:cNvPr id="2052" name="Picture 4" descr="c++ plus plus - Glints Blog">
            <a:extLst>
              <a:ext uri="{FF2B5EF4-FFF2-40B4-BE49-F238E27FC236}">
                <a16:creationId xmlns:a16="http://schemas.microsoft.com/office/drawing/2014/main" id="{4CE0E646-EA8A-7648-A8BE-342C4F50B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8971" y="5727594"/>
            <a:ext cx="670394" cy="7536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A5668D6-8D6E-754E-82F3-A1CEEEED0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8661" y="5744960"/>
            <a:ext cx="2105023" cy="7910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Java logo and symbol, meaning, history, PNG">
            <a:extLst>
              <a:ext uri="{FF2B5EF4-FFF2-40B4-BE49-F238E27FC236}">
                <a16:creationId xmlns:a16="http://schemas.microsoft.com/office/drawing/2014/main" id="{95CDB9BF-8B55-0844-9AE0-62BBF2E2E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980" y="5744960"/>
            <a:ext cx="1265645" cy="7910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6C04913-53E0-7947-BB29-A1431B5DD6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7921" y="5715297"/>
            <a:ext cx="966865" cy="9668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63EFA4C-7613-A145-86B9-96459283A4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2573" y="5928558"/>
            <a:ext cx="859667" cy="75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1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3D7D-0382-BA4F-9819-2CCC33E4A3F8}"/>
              </a:ext>
            </a:extLst>
          </p:cNvPr>
          <p:cNvSpPr>
            <a:spLocks noGrp="1"/>
          </p:cNvSpPr>
          <p:nvPr>
            <p:ph type="title"/>
          </p:nvPr>
        </p:nvSpPr>
        <p:spPr/>
        <p:txBody>
          <a:bodyPr/>
          <a:lstStyle/>
          <a:p>
            <a:pPr algn="ctr"/>
            <a:r>
              <a:rPr lang="en-US" dirty="0" err="1">
                <a:latin typeface="Lato" panose="020F0502020204030203" pitchFamily="34" charset="0"/>
                <a:ea typeface="Lato" panose="020F0502020204030203" pitchFamily="34" charset="0"/>
                <a:cs typeface="Lato" panose="020F0502020204030203" pitchFamily="34" charset="0"/>
              </a:rPr>
              <a:t>Intepreter</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80F0AA39-20EF-7D42-A77E-5C72EB9C2C7D}"/>
              </a:ext>
            </a:extLst>
          </p:cNvPr>
          <p:cNvPicPr>
            <a:picLocks noChangeAspect="1"/>
          </p:cNvPicPr>
          <p:nvPr/>
        </p:nvPicPr>
        <p:blipFill>
          <a:blip r:embed="rId2"/>
          <a:stretch>
            <a:fillRect/>
          </a:stretch>
        </p:blipFill>
        <p:spPr>
          <a:xfrm>
            <a:off x="1616439" y="1690688"/>
            <a:ext cx="8606852" cy="3128640"/>
          </a:xfrm>
          <a:prstGeom prst="rect">
            <a:avLst/>
          </a:prstGeom>
        </p:spPr>
      </p:pic>
      <p:sp>
        <p:nvSpPr>
          <p:cNvPr id="5" name="TextBox 4">
            <a:extLst>
              <a:ext uri="{FF2B5EF4-FFF2-40B4-BE49-F238E27FC236}">
                <a16:creationId xmlns:a16="http://schemas.microsoft.com/office/drawing/2014/main" id="{24F77F71-2A71-D544-A035-37C9526E9A6F}"/>
              </a:ext>
            </a:extLst>
          </p:cNvPr>
          <p:cNvSpPr txBox="1"/>
          <p:nvPr/>
        </p:nvSpPr>
        <p:spPr>
          <a:xfrm>
            <a:off x="838200" y="5546361"/>
            <a:ext cx="1729961" cy="369332"/>
          </a:xfrm>
          <a:prstGeom prst="rect">
            <a:avLst/>
          </a:prstGeom>
          <a:noFill/>
        </p:spPr>
        <p:txBody>
          <a:bodyPr wrap="none" rtlCol="0">
            <a:spAutoFit/>
          </a:bodyPr>
          <a:lstStyle/>
          <a:p>
            <a:r>
              <a:rPr lang="en-US" dirty="0">
                <a:latin typeface="Lato Light" panose="020F0502020204030203" pitchFamily="34" charset="0"/>
                <a:ea typeface="Lato Light" panose="020F0502020204030203" pitchFamily="34" charset="0"/>
                <a:cs typeface="Lato Light" panose="020F0502020204030203" pitchFamily="34" charset="0"/>
              </a:rPr>
              <a:t>The languages :</a:t>
            </a:r>
          </a:p>
        </p:txBody>
      </p:sp>
      <p:pic>
        <p:nvPicPr>
          <p:cNvPr id="3074" name="Picture 2">
            <a:extLst>
              <a:ext uri="{FF2B5EF4-FFF2-40B4-BE49-F238E27FC236}">
                <a16:creationId xmlns:a16="http://schemas.microsoft.com/office/drawing/2014/main" id="{60CC2062-72DA-514C-9A7E-256857285C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708" y="5509332"/>
            <a:ext cx="1504388" cy="8127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ownload Python Logo in SVG Vector or PNG File Format - Logo.wine">
            <a:extLst>
              <a:ext uri="{FF2B5EF4-FFF2-40B4-BE49-F238E27FC236}">
                <a16:creationId xmlns:a16="http://schemas.microsoft.com/office/drawing/2014/main" id="{5CD6123B-347C-1C48-AC6F-F22AC3542A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79" t="27541" r="68868" b="36175"/>
          <a:stretch/>
        </p:blipFill>
        <p:spPr bwMode="auto">
          <a:xfrm>
            <a:off x="4530483" y="5372076"/>
            <a:ext cx="955290" cy="10872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2733965-4715-A044-A7F3-91D6F929B8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9865" y="5534868"/>
            <a:ext cx="830705" cy="8307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DB8F880-29EB-FE46-9FAD-CB9F212398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4662" y="5372076"/>
            <a:ext cx="955290" cy="955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565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884D-B6DE-CF4F-A0A9-97CE6912E67E}"/>
              </a:ext>
            </a:extLst>
          </p:cNvPr>
          <p:cNvSpPr>
            <a:spLocks noGrp="1"/>
          </p:cNvSpPr>
          <p:nvPr>
            <p:ph type="title"/>
          </p:nvPr>
        </p:nvSpPr>
        <p:spPr/>
        <p:txBody>
          <a:bodyPr/>
          <a:lstStyle/>
          <a:p>
            <a:pPr algn="ctr"/>
            <a:r>
              <a:rPr lang="en-US" dirty="0">
                <a:latin typeface="Lato" panose="020F0502020204030203" pitchFamily="34" charset="0"/>
                <a:ea typeface="Lato" panose="020F0502020204030203" pitchFamily="34" charset="0"/>
                <a:cs typeface="Lato" panose="020F0502020204030203" pitchFamily="34" charset="0"/>
              </a:rPr>
              <a:t>What is Web Development</a:t>
            </a:r>
          </a:p>
        </p:txBody>
      </p:sp>
      <p:sp>
        <p:nvSpPr>
          <p:cNvPr id="3" name="Content Placeholder 2">
            <a:extLst>
              <a:ext uri="{FF2B5EF4-FFF2-40B4-BE49-F238E27FC236}">
                <a16:creationId xmlns:a16="http://schemas.microsoft.com/office/drawing/2014/main" id="{BC23C50F-1CAE-4A44-9EA9-9B66E76250F8}"/>
              </a:ext>
            </a:extLst>
          </p:cNvPr>
          <p:cNvSpPr>
            <a:spLocks noGrp="1"/>
          </p:cNvSpPr>
          <p:nvPr>
            <p:ph idx="1"/>
          </p:nvPr>
        </p:nvSpPr>
        <p:spPr/>
        <p:txBody>
          <a:bodyPr>
            <a:normAutofit/>
          </a:bodyPr>
          <a:lstStyle/>
          <a:p>
            <a:pPr marL="0" indent="0" algn="just">
              <a:buNone/>
            </a:pPr>
            <a:br>
              <a:rPr lang="en-ID" sz="2000" dirty="0">
                <a:latin typeface="Lato Light" panose="020F0502020204030203" pitchFamily="34" charset="0"/>
                <a:ea typeface="Lato Light" panose="020F0502020204030203" pitchFamily="34" charset="0"/>
                <a:cs typeface="Lato Light" panose="020F0502020204030203" pitchFamily="34" charset="0"/>
              </a:rPr>
            </a:br>
            <a:r>
              <a:rPr lang="en-ID" sz="2000" dirty="0">
                <a:latin typeface="Lato Light" panose="020F0502020204030203" pitchFamily="34" charset="0"/>
                <a:ea typeface="Lato Light" panose="020F0502020204030203" pitchFamily="34" charset="0"/>
                <a:cs typeface="Lato Light" panose="020F0502020204030203" pitchFamily="34" charset="0"/>
              </a:rPr>
              <a:t>Web development refers to the building, creating, and maintaining of websites. It includes aspects such as web design, web publishing, web programming, and database management. It is the creation of an application that works over the internet i.e. websites.</a:t>
            </a:r>
          </a:p>
          <a:p>
            <a:pPr marL="0" indent="0">
              <a:buNone/>
            </a:pPr>
            <a:endParaRPr lang="en-ID" sz="2000" dirty="0"/>
          </a:p>
          <a:p>
            <a:pPr marL="0" indent="0">
              <a:buNone/>
            </a:pPr>
            <a:r>
              <a:rPr lang="en-ID" sz="2000" dirty="0">
                <a:latin typeface="Lato Light" panose="020F0502020204030203" pitchFamily="34" charset="0"/>
                <a:ea typeface="Lato Light" panose="020F0502020204030203" pitchFamily="34" charset="0"/>
                <a:cs typeface="Lato Light" panose="020F0502020204030203" pitchFamily="34" charset="0"/>
              </a:rPr>
              <a:t>And Web Developer refers to the person who building, creating, and maintaining of websites. The role of web developer is variant, commonly is Front-End developer and Back-End developer.</a:t>
            </a:r>
            <a:endParaRPr lang="en-US" sz="2000"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754624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TotalTime>
  <Words>793</Words>
  <Application>Microsoft Macintosh PowerPoint</Application>
  <PresentationFormat>Widescreen</PresentationFormat>
  <Paragraphs>71</Paragraphs>
  <Slides>22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Lato</vt:lpstr>
      <vt:lpstr>Lato Light</vt:lpstr>
      <vt:lpstr>Lato Thin</vt:lpstr>
      <vt:lpstr>Wingdings</vt:lpstr>
      <vt:lpstr>Office Theme</vt:lpstr>
      <vt:lpstr>Practical</vt:lpstr>
      <vt:lpstr>Our Agenda</vt:lpstr>
      <vt:lpstr>PowerPoint Presentation</vt:lpstr>
      <vt:lpstr>PROGRAMMING</vt:lpstr>
      <vt:lpstr>How Program work</vt:lpstr>
      <vt:lpstr>2 Technique to make your program can be executed by a computer</vt:lpstr>
      <vt:lpstr>Compiler</vt:lpstr>
      <vt:lpstr>Intepreter</vt:lpstr>
      <vt:lpstr>What is Web Development</vt:lpstr>
      <vt:lpstr>FUN FACT</vt:lpstr>
      <vt:lpstr>Basic web development language</vt:lpstr>
      <vt:lpstr>Hypertext Markup Language (HTML)</vt:lpstr>
      <vt:lpstr>Cascading Style Sheets (CSS)</vt:lpstr>
      <vt:lpstr>Javascript (JS)</vt:lpstr>
      <vt:lpstr>So.. This is HTML, JS, CSS looks like</vt:lpstr>
      <vt:lpstr>Coding in 2000 vs Coding in 2020</vt:lpstr>
      <vt:lpstr>Commonly used language/frameworks</vt:lpstr>
      <vt:lpstr>The Environment</vt:lpstr>
      <vt:lpstr>PowerPoint Presentation</vt:lpstr>
      <vt:lpstr>Common Stacks</vt:lpstr>
      <vt:lpstr>Any Questions ?</vt:lpstr>
      <vt:lpstr>Slide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dc:title>
  <dc:creator>Office 365</dc:creator>
  <cp:lastModifiedBy>Office 365</cp:lastModifiedBy>
  <cp:revision>6</cp:revision>
  <dcterms:created xsi:type="dcterms:W3CDTF">2021-09-24T03:16:25Z</dcterms:created>
  <dcterms:modified xsi:type="dcterms:W3CDTF">2021-09-24T13:06:27Z</dcterms:modified>
</cp:coreProperties>
</file>